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8" r:id="rId3"/>
    <p:sldId id="259" r:id="rId4"/>
    <p:sldId id="260" r:id="rId5"/>
    <p:sldId id="257"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20" y="7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86042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67817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4129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smtClean="0"/>
              <a:t>12/27/2017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056728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051363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61345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3154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97686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5542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28921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50159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49390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22674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471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smtClean="0"/>
              <a:t>12/27/2017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0372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smtClean="0"/>
              <a:t>12/27/2017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83977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12/27/2017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0951116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089539" y="1998133"/>
            <a:ext cx="6012921" cy="956731"/>
          </a:xfrm>
          <a:solidFill>
            <a:schemeClr val="accent3">
              <a:lumMod val="40000"/>
              <a:lumOff val="60000"/>
            </a:schemeClr>
          </a:solidFill>
          <a:ln w="19050">
            <a:solidFill>
              <a:schemeClr val="tx1"/>
            </a:solidFill>
          </a:ln>
        </p:spPr>
        <p:txBody>
          <a:bodyPr anchor="ctr"/>
          <a:lstStyle/>
          <a:p>
            <a:r>
              <a:rPr kumimoji="1" lang="ja-JP" altLang="en-US" dirty="0" smtClean="0"/>
              <a:t>クラブ役員の任務</a:t>
            </a:r>
            <a:endParaRPr kumimoji="1" lang="ja-JP" altLang="en-US" dirty="0"/>
          </a:p>
        </p:txBody>
      </p:sp>
      <p:sp>
        <p:nvSpPr>
          <p:cNvPr id="3" name="サブタイトル 2"/>
          <p:cNvSpPr>
            <a:spLocks noGrp="1"/>
          </p:cNvSpPr>
          <p:nvPr>
            <p:ph type="subTitle" idx="1"/>
          </p:nvPr>
        </p:nvSpPr>
        <p:spPr>
          <a:xfrm>
            <a:off x="3923505" y="4834466"/>
            <a:ext cx="4344988" cy="1007533"/>
          </a:xfrm>
        </p:spPr>
        <p:txBody>
          <a:bodyPr>
            <a:normAutofit/>
          </a:bodyPr>
          <a:lstStyle/>
          <a:p>
            <a:pPr algn="ctr"/>
            <a:r>
              <a:rPr kumimoji="1" lang="en-US" altLang="ja-JP" sz="2400" dirty="0" smtClean="0"/>
              <a:t>335-B</a:t>
            </a:r>
            <a:r>
              <a:rPr kumimoji="1" lang="ja-JP" altLang="en-US" sz="2400" dirty="0" smtClean="0"/>
              <a:t>地区会則セミナー</a:t>
            </a:r>
            <a:endParaRPr kumimoji="1" lang="en-US" altLang="ja-JP" sz="2400" dirty="0" smtClean="0"/>
          </a:p>
          <a:p>
            <a:pPr algn="ctr"/>
            <a:r>
              <a:rPr lang="en-US" altLang="ja-JP" sz="2400" dirty="0" smtClean="0"/>
              <a:t>2017</a:t>
            </a:r>
            <a:r>
              <a:rPr lang="ja-JP" altLang="en-US" sz="2400" dirty="0" smtClean="0"/>
              <a:t>年</a:t>
            </a:r>
            <a:r>
              <a:rPr lang="en-US" altLang="ja-JP" sz="2400" dirty="0" smtClean="0"/>
              <a:t>12</a:t>
            </a:r>
            <a:r>
              <a:rPr lang="ja-JP" altLang="en-US" sz="2400" dirty="0" smtClean="0"/>
              <a:t>月</a:t>
            </a:r>
            <a:r>
              <a:rPr lang="en-US" altLang="ja-JP" sz="2400" dirty="0" smtClean="0"/>
              <a:t>11</a:t>
            </a:r>
            <a:r>
              <a:rPr lang="ja-JP" altLang="en-US" sz="2400" dirty="0" smtClean="0"/>
              <a:t>日</a:t>
            </a:r>
            <a:endParaRPr kumimoji="1" lang="ja-JP" altLang="en-US" sz="2400" dirty="0"/>
          </a:p>
        </p:txBody>
      </p:sp>
    </p:spTree>
    <p:extLst>
      <p:ext uri="{BB962C8B-B14F-4D97-AF65-F5344CB8AC3E}">
        <p14:creationId xmlns:p14="http://schemas.microsoft.com/office/powerpoint/2010/main" val="24341682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603112" y="624109"/>
            <a:ext cx="4401762" cy="818191"/>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smtClean="0"/>
              <a:t>［９］ＭＣ委員長</a:t>
            </a:r>
            <a:endParaRPr lang="ja-JP" altLang="en-US" dirty="0"/>
          </a:p>
        </p:txBody>
      </p:sp>
      <p:sp>
        <p:nvSpPr>
          <p:cNvPr id="3" name="テキスト ボックス 2"/>
          <p:cNvSpPr txBox="1"/>
          <p:nvPr/>
        </p:nvSpPr>
        <p:spPr>
          <a:xfrm>
            <a:off x="1440000" y="1620000"/>
            <a:ext cx="9643622" cy="707886"/>
          </a:xfrm>
          <a:prstGeom prst="rect">
            <a:avLst/>
          </a:prstGeom>
          <a:noFill/>
        </p:spPr>
        <p:txBody>
          <a:bodyPr wrap="square" rtlCol="0">
            <a:spAutoFit/>
          </a:bodyPr>
          <a:lstStyle/>
          <a:p>
            <a:r>
              <a:rPr kumimoji="1" lang="ja-JP" altLang="en-US" sz="2000" dirty="0" smtClean="0">
                <a:latin typeface="+mn-ea"/>
              </a:rPr>
              <a:t>① クラブ会員、ニュースメディア、支持者</a:t>
            </a:r>
            <a:r>
              <a:rPr kumimoji="1" lang="en-US" altLang="ja-JP" sz="2000" dirty="0" smtClean="0">
                <a:latin typeface="+mn-ea"/>
              </a:rPr>
              <a:t>/</a:t>
            </a:r>
            <a:r>
              <a:rPr kumimoji="1" lang="ja-JP" altLang="en-US" sz="2000" dirty="0" smtClean="0">
                <a:latin typeface="+mn-ea"/>
              </a:rPr>
              <a:t>スポンサー、潜在的な新会員を含む</a:t>
            </a:r>
            <a:endParaRPr kumimoji="1" lang="en-US" altLang="ja-JP" sz="2000" dirty="0" smtClean="0">
              <a:latin typeface="+mn-ea"/>
            </a:endParaRPr>
          </a:p>
          <a:p>
            <a:r>
              <a:rPr kumimoji="1" lang="ja-JP" altLang="en-US" sz="2000" dirty="0" smtClean="0">
                <a:latin typeface="+mn-ea"/>
              </a:rPr>
              <a:t>　内外の視聴者の為に、年次コミュニケーション計画を作成し実施する。</a:t>
            </a:r>
            <a:endParaRPr kumimoji="1" lang="ja-JP" altLang="en-US" sz="2000" dirty="0">
              <a:latin typeface="+mn-ea"/>
            </a:endParaRPr>
          </a:p>
        </p:txBody>
      </p:sp>
      <p:sp>
        <p:nvSpPr>
          <p:cNvPr id="4" name="テキスト ボックス 3"/>
          <p:cNvSpPr txBox="1"/>
          <p:nvPr/>
        </p:nvSpPr>
        <p:spPr>
          <a:xfrm>
            <a:off x="1440000" y="2520000"/>
            <a:ext cx="10313850" cy="1015663"/>
          </a:xfrm>
          <a:prstGeom prst="rect">
            <a:avLst/>
          </a:prstGeom>
          <a:noFill/>
        </p:spPr>
        <p:txBody>
          <a:bodyPr wrap="square" rtlCol="0">
            <a:spAutoFit/>
          </a:bodyPr>
          <a:lstStyle/>
          <a:p>
            <a:r>
              <a:rPr kumimoji="1" lang="ja-JP" altLang="en-US" sz="2000" dirty="0" smtClean="0"/>
              <a:t>② 奉仕プロジェクト、募金活動、寄付、ＬＣＩ主催のコンテストなどの、クラブ活動を</a:t>
            </a:r>
            <a:endParaRPr kumimoji="1" lang="en-US" altLang="ja-JP" sz="2000" dirty="0" smtClean="0"/>
          </a:p>
          <a:p>
            <a:r>
              <a:rPr kumimoji="1" lang="ja-JP" altLang="en-US" sz="2000" dirty="0"/>
              <a:t>　</a:t>
            </a:r>
            <a:r>
              <a:rPr kumimoji="1" lang="ja-JP" altLang="en-US" sz="2000" dirty="0" smtClean="0"/>
              <a:t>ニュースメディア・ソーシャルメディア、その他の効果的な手段を介して内外に広報</a:t>
            </a:r>
            <a:endParaRPr kumimoji="1" lang="en-US" altLang="ja-JP" sz="2000" dirty="0" smtClean="0"/>
          </a:p>
          <a:p>
            <a:r>
              <a:rPr kumimoji="1" lang="ja-JP" altLang="en-US" sz="2000" dirty="0"/>
              <a:t>　</a:t>
            </a:r>
            <a:r>
              <a:rPr kumimoji="1" lang="ja-JP" altLang="en-US" sz="2000" dirty="0" smtClean="0"/>
              <a:t>する。</a:t>
            </a:r>
            <a:endParaRPr kumimoji="1" lang="ja-JP" altLang="en-US" sz="2000" dirty="0"/>
          </a:p>
        </p:txBody>
      </p:sp>
      <p:sp>
        <p:nvSpPr>
          <p:cNvPr id="5" name="テキスト ボックス 4"/>
          <p:cNvSpPr txBox="1"/>
          <p:nvPr/>
        </p:nvSpPr>
        <p:spPr>
          <a:xfrm>
            <a:off x="1440000" y="3780000"/>
            <a:ext cx="10485300" cy="707886"/>
          </a:xfrm>
          <a:prstGeom prst="rect">
            <a:avLst/>
          </a:prstGeom>
          <a:noFill/>
        </p:spPr>
        <p:txBody>
          <a:bodyPr wrap="square" rtlCol="0">
            <a:spAutoFit/>
          </a:bodyPr>
          <a:lstStyle/>
          <a:p>
            <a:r>
              <a:rPr kumimoji="1" lang="ja-JP" altLang="en-US" sz="2000" dirty="0" smtClean="0"/>
              <a:t>➂ クラブ会員にコミュニケーション・ツールを提供し、ソーシャルメディア、紹介</a:t>
            </a:r>
            <a:endParaRPr kumimoji="1" lang="en-US" altLang="ja-JP" sz="2000" dirty="0" smtClean="0"/>
          </a:p>
          <a:p>
            <a:r>
              <a:rPr kumimoji="1" lang="ja-JP" altLang="en-US" sz="2000" dirty="0" smtClean="0"/>
              <a:t>　その他の効果的なコミュニケーション手段を通じて、クラブの活動に参加するよう促す。</a:t>
            </a:r>
            <a:endParaRPr kumimoji="1" lang="ja-JP" altLang="en-US" sz="2000" dirty="0"/>
          </a:p>
        </p:txBody>
      </p:sp>
      <p:sp>
        <p:nvSpPr>
          <p:cNvPr id="6" name="テキスト ボックス 5"/>
          <p:cNvSpPr txBox="1"/>
          <p:nvPr/>
        </p:nvSpPr>
        <p:spPr>
          <a:xfrm>
            <a:off x="1440000" y="4860000"/>
            <a:ext cx="10132875" cy="400110"/>
          </a:xfrm>
          <a:prstGeom prst="rect">
            <a:avLst/>
          </a:prstGeom>
          <a:noFill/>
        </p:spPr>
        <p:txBody>
          <a:bodyPr wrap="square" rtlCol="0">
            <a:spAutoFit/>
          </a:bodyPr>
          <a:lstStyle/>
          <a:p>
            <a:r>
              <a:rPr kumimoji="1" lang="ja-JP" altLang="en-US" sz="2000" dirty="0" smtClean="0"/>
              <a:t>➃地区・複合・国際本部の情報をクラブ会員に伝達する際に、クラブ会長を補佐する。</a:t>
            </a:r>
            <a:endParaRPr kumimoji="1" lang="ja-JP" altLang="en-US" sz="2000" dirty="0"/>
          </a:p>
        </p:txBody>
      </p:sp>
      <p:sp>
        <p:nvSpPr>
          <p:cNvPr id="7" name="テキスト ボックス 6"/>
          <p:cNvSpPr txBox="1"/>
          <p:nvPr/>
        </p:nvSpPr>
        <p:spPr>
          <a:xfrm>
            <a:off x="1439999" y="5580000"/>
            <a:ext cx="9847125" cy="400110"/>
          </a:xfrm>
          <a:prstGeom prst="rect">
            <a:avLst/>
          </a:prstGeom>
          <a:noFill/>
        </p:spPr>
        <p:txBody>
          <a:bodyPr wrap="square" rtlCol="0">
            <a:spAutoFit/>
          </a:bodyPr>
          <a:lstStyle/>
          <a:p>
            <a:r>
              <a:rPr kumimoji="1" lang="ja-JP" altLang="en-US" sz="2000" dirty="0" smtClean="0"/>
              <a:t>⑤地区マーケティング・コミュニケーション委員長が開催する会議に出席する。</a:t>
            </a:r>
            <a:endParaRPr kumimoji="1" lang="ja-JP" altLang="en-US" sz="2000" dirty="0"/>
          </a:p>
        </p:txBody>
      </p:sp>
      <p:sp>
        <p:nvSpPr>
          <p:cNvPr id="8" name="テキスト ボックス 7"/>
          <p:cNvSpPr txBox="1"/>
          <p:nvPr/>
        </p:nvSpPr>
        <p:spPr>
          <a:xfrm>
            <a:off x="9420225" y="6358034"/>
            <a:ext cx="2428875" cy="369332"/>
          </a:xfrm>
          <a:prstGeom prst="rect">
            <a:avLst/>
          </a:prstGeom>
          <a:noFill/>
          <a:ln w="9525">
            <a:solidFill>
              <a:schemeClr val="tx1"/>
            </a:solidFill>
          </a:ln>
        </p:spPr>
        <p:txBody>
          <a:bodyPr wrap="square" rtlCol="0" anchor="ctr">
            <a:spAutoFit/>
          </a:bodyPr>
          <a:lstStyle/>
          <a:p>
            <a:pPr algn="ctr"/>
            <a:r>
              <a:rPr kumimoji="1" lang="ja-JP" altLang="en-US" dirty="0" smtClean="0">
                <a:latin typeface="ＭＳ Ｐ明朝" panose="02020600040205080304" pitchFamily="18" charset="-128"/>
                <a:ea typeface="ＭＳ Ｐ明朝" panose="02020600040205080304" pitchFamily="18" charset="-128"/>
              </a:rPr>
              <a:t>第５７版必携　Ｐ．</a:t>
            </a:r>
            <a:r>
              <a:rPr kumimoji="1" lang="en-US" altLang="ja-JP" dirty="0" smtClean="0">
                <a:latin typeface="ＭＳ Ｐ明朝" panose="02020600040205080304" pitchFamily="18" charset="-128"/>
                <a:ea typeface="ＭＳ Ｐ明朝" panose="02020600040205080304" pitchFamily="18" charset="-128"/>
              </a:rPr>
              <a:t>120</a:t>
            </a:r>
            <a:endParaRPr kumimoji="1" lang="ja-JP" altLang="en-US" dirty="0">
              <a:latin typeface="ＭＳ Ｐ明朝" panose="02020600040205080304" pitchFamily="18" charset="-128"/>
              <a:ea typeface="ＭＳ Ｐ明朝" panose="02020600040205080304" pitchFamily="18" charset="-128"/>
            </a:endParaRPr>
          </a:p>
        </p:txBody>
      </p:sp>
      <p:cxnSp>
        <p:nvCxnSpPr>
          <p:cNvPr id="9" name="直線コネクタ 8"/>
          <p:cNvCxnSpPr/>
          <p:nvPr/>
        </p:nvCxnSpPr>
        <p:spPr>
          <a:xfrm>
            <a:off x="8053593" y="1925771"/>
            <a:ext cx="2700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805191" y="4099218"/>
            <a:ext cx="158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782043" y="2217068"/>
            <a:ext cx="1548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7867124" y="4406611"/>
            <a:ext cx="3852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6967369"/>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linds(horizontal)">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linds(horizontal)">
                                      <p:cBhvr>
                                        <p:cTn id="25" dur="500"/>
                                        <p:tgtEl>
                                          <p:spTgt spid="5"/>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left)">
                                      <p:cBhvr>
                                        <p:cTn id="29" dur="500"/>
                                        <p:tgtEl>
                                          <p:spTgt spid="10"/>
                                        </p:tgtEl>
                                      </p:cBhvr>
                                    </p:animEffect>
                                  </p:childTnLst>
                                </p:cTn>
                              </p:par>
                            </p:childTnLst>
                          </p:cTn>
                        </p:par>
                        <p:par>
                          <p:cTn id="30" fill="hold">
                            <p:stCondLst>
                              <p:cond delay="1000"/>
                            </p:stCondLst>
                            <p:childTnLst>
                              <p:par>
                                <p:cTn id="31" presetID="22" presetClass="entr" presetSubtype="8" fill="hold"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left)">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blinds(horizontal)">
                                      <p:cBhvr>
                                        <p:cTn id="38" dur="500"/>
                                        <p:tgtEl>
                                          <p:spTgt spid="6"/>
                                        </p:tgtEl>
                                      </p:cBhvr>
                                    </p:animEffect>
                                  </p:childTnLst>
                                </p:cTn>
                              </p:par>
                            </p:childTnLst>
                          </p:cTn>
                        </p:par>
                        <p:par>
                          <p:cTn id="39" fill="hold">
                            <p:stCondLst>
                              <p:cond delay="500"/>
                            </p:stCondLst>
                            <p:childTnLst>
                              <p:par>
                                <p:cTn id="40" presetID="3" presetClass="entr" presetSubtype="10" fill="hold" grpId="0" nodeType="afterEffect">
                                  <p:stCondLst>
                                    <p:cond delay="250"/>
                                  </p:stCondLst>
                                  <p:childTnLst>
                                    <p:set>
                                      <p:cBhvr>
                                        <p:cTn id="41" dur="1" fill="hold">
                                          <p:stCondLst>
                                            <p:cond delay="0"/>
                                          </p:stCondLst>
                                        </p:cTn>
                                        <p:tgtEl>
                                          <p:spTgt spid="7"/>
                                        </p:tgtEl>
                                        <p:attrNameLst>
                                          <p:attrName>style.visibility</p:attrName>
                                        </p:attrNameLst>
                                      </p:cBhvr>
                                      <p:to>
                                        <p:strVal val="visible"/>
                                      </p:to>
                                    </p:set>
                                    <p:animEffect transition="in" filter="blinds(horizontal)">
                                      <p:cBhvr>
                                        <p:cTn id="4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851133" y="1621867"/>
            <a:ext cx="8054573" cy="461665"/>
          </a:xfrm>
          <a:prstGeom prst="rect">
            <a:avLst/>
          </a:prstGeom>
          <a:noFill/>
        </p:spPr>
        <p:txBody>
          <a:bodyPr wrap="square" rtlCol="0">
            <a:spAutoFit/>
          </a:bodyPr>
          <a:lstStyle/>
          <a:p>
            <a:r>
              <a:rPr kumimoji="1" lang="ja-JP" altLang="en-US" sz="2400" dirty="0">
                <a:latin typeface="ＤＦＧ中丸ゴシック体" panose="020F0500010101010101" pitchFamily="50" charset="-128"/>
                <a:ea typeface="ＤＦＧ中丸ゴシック体" panose="020F0500010101010101" pitchFamily="50" charset="-128"/>
              </a:rPr>
              <a:t>ライオンズクラブ国際協会は、次なる</a:t>
            </a:r>
            <a:r>
              <a:rPr kumimoji="1" lang="en-US" altLang="ja-JP" sz="2400" dirty="0">
                <a:latin typeface="ＤＦＧ中丸ゴシック体" panose="020F0500010101010101" pitchFamily="50" charset="-128"/>
                <a:ea typeface="ＤＦＧ中丸ゴシック体" panose="020F0500010101010101" pitchFamily="50" charset="-128"/>
              </a:rPr>
              <a:t>100</a:t>
            </a:r>
            <a:r>
              <a:rPr kumimoji="1" lang="ja-JP" altLang="en-US" sz="2400" dirty="0">
                <a:latin typeface="ＤＦＧ中丸ゴシック体" panose="020F0500010101010101" pitchFamily="50" charset="-128"/>
                <a:ea typeface="ＤＦＧ中丸ゴシック体" panose="020F0500010101010101" pitchFamily="50" charset="-128"/>
              </a:rPr>
              <a:t>年を目指して、</a:t>
            </a:r>
          </a:p>
        </p:txBody>
      </p:sp>
      <p:sp>
        <p:nvSpPr>
          <p:cNvPr id="3" name="テキスト ボックス 2"/>
          <p:cNvSpPr txBox="1"/>
          <p:nvPr/>
        </p:nvSpPr>
        <p:spPr>
          <a:xfrm>
            <a:off x="1851134" y="2521867"/>
            <a:ext cx="8022210" cy="461665"/>
          </a:xfrm>
          <a:prstGeom prst="rect">
            <a:avLst/>
          </a:prstGeom>
          <a:noFill/>
        </p:spPr>
        <p:txBody>
          <a:bodyPr wrap="square" rtlCol="0">
            <a:spAutoFit/>
          </a:bodyPr>
          <a:lstStyle>
            <a:defPPr>
              <a:defRPr lang="en-US"/>
            </a:defPPr>
            <a:lvl1pPr>
              <a:defRPr kumimoji="1" sz="2400">
                <a:latin typeface="ＤＦＧ中丸ゴシック体" panose="020F0500010101010101" pitchFamily="50" charset="-128"/>
                <a:ea typeface="ＤＦＧ中丸ゴシック体" panose="020F0500010101010101" pitchFamily="50" charset="-128"/>
              </a:defRPr>
            </a:lvl1pPr>
          </a:lstStyle>
          <a:p>
            <a:r>
              <a:rPr lang="ja-JP" altLang="en-US" dirty="0"/>
              <a:t>激変する情勢、進化発展するテクノローを見据えながら、</a:t>
            </a:r>
          </a:p>
        </p:txBody>
      </p:sp>
      <p:sp>
        <p:nvSpPr>
          <p:cNvPr id="5" name="テキスト ボックス 4"/>
          <p:cNvSpPr txBox="1"/>
          <p:nvPr/>
        </p:nvSpPr>
        <p:spPr>
          <a:xfrm>
            <a:off x="1851134" y="3421867"/>
            <a:ext cx="8485610" cy="461665"/>
          </a:xfrm>
          <a:prstGeom prst="rect">
            <a:avLst/>
          </a:prstGeom>
          <a:noFill/>
        </p:spPr>
        <p:txBody>
          <a:bodyPr wrap="square" rtlCol="0">
            <a:spAutoFit/>
          </a:bodyPr>
          <a:lstStyle>
            <a:defPPr>
              <a:defRPr lang="en-US"/>
            </a:defPPr>
            <a:lvl1pPr>
              <a:defRPr kumimoji="1" sz="2400">
                <a:latin typeface="ＤＦＧ中丸ゴシック体" panose="020F0500010101010101" pitchFamily="50" charset="-128"/>
                <a:ea typeface="ＤＦＧ中丸ゴシック体" panose="020F0500010101010101" pitchFamily="50" charset="-128"/>
              </a:defRPr>
            </a:lvl1pPr>
          </a:lstStyle>
          <a:p>
            <a:r>
              <a:rPr lang="ja-JP" altLang="en-US" dirty="0"/>
              <a:t>多様化するニーズを満たすために、組織を柔軟に改変します。</a:t>
            </a:r>
          </a:p>
        </p:txBody>
      </p:sp>
      <p:sp>
        <p:nvSpPr>
          <p:cNvPr id="6" name="テキスト ボックス 5"/>
          <p:cNvSpPr txBox="1"/>
          <p:nvPr/>
        </p:nvSpPr>
        <p:spPr>
          <a:xfrm>
            <a:off x="1851133" y="4321867"/>
            <a:ext cx="8770333" cy="461665"/>
          </a:xfrm>
          <a:prstGeom prst="rect">
            <a:avLst/>
          </a:prstGeom>
          <a:noFill/>
        </p:spPr>
        <p:txBody>
          <a:bodyPr wrap="square" rtlCol="0">
            <a:spAutoFit/>
          </a:bodyPr>
          <a:lstStyle>
            <a:defPPr>
              <a:defRPr lang="en-US"/>
            </a:defPPr>
            <a:lvl1pPr>
              <a:defRPr kumimoji="1" sz="2400">
                <a:latin typeface="ＤＦＧ中丸ゴシック体" panose="020F0500010101010101" pitchFamily="50" charset="-128"/>
                <a:ea typeface="ＤＦＧ中丸ゴシック体" panose="020F0500010101010101" pitchFamily="50" charset="-128"/>
              </a:defRPr>
            </a:lvl1pPr>
          </a:lstStyle>
          <a:p>
            <a:r>
              <a:rPr lang="ja-JP" altLang="en-US" dirty="0"/>
              <a:t>「ニーズのある所に、ライオンズが在る」姿を描いてください。</a:t>
            </a:r>
          </a:p>
        </p:txBody>
      </p:sp>
      <p:sp>
        <p:nvSpPr>
          <p:cNvPr id="7" name="テキスト ボックス 6"/>
          <p:cNvSpPr txBox="1"/>
          <p:nvPr/>
        </p:nvSpPr>
        <p:spPr>
          <a:xfrm>
            <a:off x="4039025" y="5593798"/>
            <a:ext cx="5636597" cy="461665"/>
          </a:xfrm>
          <a:prstGeom prst="rect">
            <a:avLst/>
          </a:prstGeom>
          <a:noFill/>
        </p:spPr>
        <p:txBody>
          <a:bodyPr wrap="square" rtlCol="0">
            <a:spAutoFit/>
          </a:bodyPr>
          <a:lstStyle/>
          <a:p>
            <a:pPr algn="ctr"/>
            <a:r>
              <a:rPr kumimoji="1" lang="ja-JP" altLang="en-US" sz="2400" dirty="0">
                <a:latin typeface="HG明朝B" panose="02020809000000000000" pitchFamily="17" charset="-128"/>
                <a:ea typeface="HG明朝B" panose="02020809000000000000" pitchFamily="17" charset="-128"/>
              </a:rPr>
              <a:t>ご清聴ありがとうございました！！</a:t>
            </a:r>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27656" y="1424425"/>
            <a:ext cx="2817240" cy="2817240"/>
          </a:xfrm>
          <a:prstGeom prst="rect">
            <a:avLst/>
          </a:prstGeom>
        </p:spPr>
      </p:pic>
    </p:spTree>
    <p:extLst>
      <p:ext uri="{BB962C8B-B14F-4D97-AF65-F5344CB8AC3E}">
        <p14:creationId xmlns:p14="http://schemas.microsoft.com/office/powerpoint/2010/main" val="3463861003"/>
      </p:ext>
    </p:extLst>
  </p:cSld>
  <p:clrMapOvr>
    <a:masterClrMapping/>
  </p:clrMapOvr>
  <mc:AlternateContent xmlns:mc="http://schemas.openxmlformats.org/markup-compatibility/2006" xmlns:p14="http://schemas.microsoft.com/office/powerpoint/2010/main">
    <mc:Choice Requires="p14">
      <p:transition spd="slow">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left)">
                                      <p:cBhvr>
                                        <p:cTn id="14" dur="500"/>
                                        <p:tgtEl>
                                          <p:spTgt spid="2"/>
                                        </p:tgtEl>
                                      </p:cBhvr>
                                    </p:animEffect>
                                  </p:childTnLst>
                                </p:cTn>
                              </p:par>
                            </p:childTnLst>
                          </p:cTn>
                        </p:par>
                        <p:par>
                          <p:cTn id="15" fill="hold">
                            <p:stCondLst>
                              <p:cond delay="500"/>
                            </p:stCondLst>
                            <p:childTnLst>
                              <p:par>
                                <p:cTn id="16" presetID="22" presetClass="entr" presetSubtype="8" fill="hold" grpId="0" nodeType="afterEffect">
                                  <p:stCondLst>
                                    <p:cond delay="25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childTnLst>
                          </p:cTn>
                        </p:par>
                        <p:par>
                          <p:cTn id="19" fill="hold">
                            <p:stCondLst>
                              <p:cond delay="1250"/>
                            </p:stCondLst>
                            <p:childTnLst>
                              <p:par>
                                <p:cTn id="20" presetID="22" presetClass="entr" presetSubtype="8" fill="hold" grpId="0" nodeType="afterEffect">
                                  <p:stCondLst>
                                    <p:cond delay="25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par>
                          <p:cTn id="23" fill="hold">
                            <p:stCondLst>
                              <p:cond delay="2000"/>
                            </p:stCondLst>
                            <p:childTnLst>
                              <p:par>
                                <p:cTn id="24" presetID="22" presetClass="entr" presetSubtype="8" fill="hold" grpId="0" nodeType="afterEffect">
                                  <p:stCondLst>
                                    <p:cond delay="250"/>
                                  </p:stCondLst>
                                  <p:childTnLst>
                                    <p:set>
                                      <p:cBhvr>
                                        <p:cTn id="25" dur="1" fill="hold">
                                          <p:stCondLst>
                                            <p:cond delay="0"/>
                                          </p:stCondLst>
                                        </p:cTn>
                                        <p:tgtEl>
                                          <p:spTgt spid="6"/>
                                        </p:tgtEl>
                                        <p:attrNameLst>
                                          <p:attrName>style.visibility</p:attrName>
                                        </p:attrNameLst>
                                      </p:cBhvr>
                                      <p:to>
                                        <p:strVal val="visible"/>
                                      </p:to>
                                    </p:set>
                                    <p:animEffect transition="in" filter="wipe(left)">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3904269" y="2773367"/>
            <a:ext cx="2044045" cy="324995"/>
          </a:xfrm>
          <a:prstGeom prst="rect">
            <a:avLst/>
          </a:prstGeom>
          <a:solidFill>
            <a:srgbClr val="FFFF0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6134474" y="6070997"/>
            <a:ext cx="2102177" cy="324995"/>
          </a:xfrm>
          <a:prstGeom prst="rect">
            <a:avLst/>
          </a:prstGeom>
          <a:solidFill>
            <a:srgbClr val="FFFF0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1771659" y="751110"/>
            <a:ext cx="3511541" cy="586623"/>
          </a:xfrm>
        </p:spPr>
        <p:txBody>
          <a:bodyPr anchor="ctr">
            <a:normAutofit fontScale="90000"/>
          </a:bodyPr>
          <a:lstStyle/>
          <a:p>
            <a:r>
              <a:rPr kumimoji="1" lang="ja-JP" altLang="en-US" dirty="0" smtClean="0"/>
              <a:t>［１］クラブ会長</a:t>
            </a:r>
            <a:endParaRPr kumimoji="1" lang="ja-JP" altLang="en-US" dirty="0"/>
          </a:p>
        </p:txBody>
      </p:sp>
      <p:sp>
        <p:nvSpPr>
          <p:cNvPr id="4" name="テキスト ボックス 3"/>
          <p:cNvSpPr txBox="1"/>
          <p:nvPr/>
        </p:nvSpPr>
        <p:spPr>
          <a:xfrm>
            <a:off x="1440000" y="1508005"/>
            <a:ext cx="6383343" cy="400110"/>
          </a:xfrm>
          <a:prstGeom prst="rect">
            <a:avLst/>
          </a:prstGeom>
          <a:noFill/>
        </p:spPr>
        <p:txBody>
          <a:bodyPr wrap="square" rtlCol="0">
            <a:spAutoFit/>
          </a:bodyPr>
          <a:lstStyle/>
          <a:p>
            <a:r>
              <a:rPr kumimoji="1" lang="ja-JP" altLang="en-US" sz="2000" dirty="0" smtClean="0"/>
              <a:t>① クラブの最高執行役員</a:t>
            </a:r>
            <a:endParaRPr kumimoji="1" lang="en-US" altLang="ja-JP" sz="2000" dirty="0" smtClean="0"/>
          </a:p>
        </p:txBody>
      </p:sp>
      <p:sp>
        <p:nvSpPr>
          <p:cNvPr id="5" name="テキスト ボックス 4"/>
          <p:cNvSpPr txBox="1"/>
          <p:nvPr/>
        </p:nvSpPr>
        <p:spPr>
          <a:xfrm>
            <a:off x="1440000" y="2161860"/>
            <a:ext cx="6191494" cy="400110"/>
          </a:xfrm>
          <a:prstGeom prst="rect">
            <a:avLst/>
          </a:prstGeom>
          <a:noFill/>
        </p:spPr>
        <p:txBody>
          <a:bodyPr wrap="square" rtlCol="0">
            <a:spAutoFit/>
          </a:bodyPr>
          <a:lstStyle>
            <a:defPPr>
              <a:defRPr lang="en-US"/>
            </a:defPPr>
            <a:lvl1pPr>
              <a:defRPr kumimoji="1" sz="2000"/>
            </a:lvl1pPr>
          </a:lstStyle>
          <a:p>
            <a:r>
              <a:rPr lang="ja-JP" altLang="en-US" dirty="0" smtClean="0"/>
              <a:t>② 理事会</a:t>
            </a:r>
            <a:r>
              <a:rPr lang="ja-JP" altLang="en-US" dirty="0"/>
              <a:t>及びクラブのすべての会合を主宰する。</a:t>
            </a:r>
          </a:p>
        </p:txBody>
      </p:sp>
      <p:sp>
        <p:nvSpPr>
          <p:cNvPr id="6" name="テキスト ボックス 5"/>
          <p:cNvSpPr txBox="1"/>
          <p:nvPr/>
        </p:nvSpPr>
        <p:spPr>
          <a:xfrm>
            <a:off x="1440000" y="2761156"/>
            <a:ext cx="6364492" cy="400110"/>
          </a:xfrm>
          <a:prstGeom prst="rect">
            <a:avLst/>
          </a:prstGeom>
          <a:noFill/>
        </p:spPr>
        <p:txBody>
          <a:bodyPr wrap="square" rtlCol="0">
            <a:spAutoFit/>
          </a:bodyPr>
          <a:lstStyle>
            <a:defPPr>
              <a:defRPr lang="en-US"/>
            </a:defPPr>
            <a:lvl1pPr>
              <a:defRPr kumimoji="1" sz="2000"/>
            </a:lvl1pPr>
          </a:lstStyle>
          <a:p>
            <a:r>
              <a:rPr lang="ja-JP" altLang="en-US" dirty="0" smtClean="0"/>
              <a:t>➂ クラブ</a:t>
            </a:r>
            <a:r>
              <a:rPr lang="ja-JP" altLang="en-US" dirty="0"/>
              <a:t>のＧＡＴ</a:t>
            </a:r>
            <a:r>
              <a:rPr lang="ja-JP" altLang="en-US" dirty="0" smtClean="0"/>
              <a:t>のファシリテーターを</a:t>
            </a:r>
            <a:r>
              <a:rPr lang="ja-JP" altLang="en-US" dirty="0"/>
              <a:t>務める。</a:t>
            </a:r>
          </a:p>
        </p:txBody>
      </p:sp>
      <p:sp>
        <p:nvSpPr>
          <p:cNvPr id="7" name="テキスト ボックス 6"/>
          <p:cNvSpPr txBox="1"/>
          <p:nvPr/>
        </p:nvSpPr>
        <p:spPr>
          <a:xfrm>
            <a:off x="2160000" y="3367258"/>
            <a:ext cx="7409469" cy="369332"/>
          </a:xfrm>
          <a:prstGeom prst="rect">
            <a:avLst/>
          </a:prstGeom>
          <a:noFill/>
        </p:spPr>
        <p:txBody>
          <a:bodyPr wrap="square" rtlCol="0">
            <a:spAutoFit/>
          </a:bodyPr>
          <a:lstStyle/>
          <a:p>
            <a:r>
              <a:rPr kumimoji="1" lang="ja-JP" altLang="en-US" dirty="0" smtClean="0"/>
              <a:t>適格なライオン・リーダーをクラブＧＡＴの役職に選出する。</a:t>
            </a:r>
            <a:endParaRPr kumimoji="1" lang="ja-JP" altLang="en-US" dirty="0"/>
          </a:p>
        </p:txBody>
      </p:sp>
      <p:sp>
        <p:nvSpPr>
          <p:cNvPr id="8" name="テキスト ボックス 7"/>
          <p:cNvSpPr txBox="1"/>
          <p:nvPr/>
        </p:nvSpPr>
        <p:spPr>
          <a:xfrm>
            <a:off x="2160000" y="3943825"/>
            <a:ext cx="8440132" cy="369332"/>
          </a:xfrm>
          <a:prstGeom prst="rect">
            <a:avLst/>
          </a:prstGeom>
          <a:noFill/>
        </p:spPr>
        <p:txBody>
          <a:bodyPr wrap="square" rtlCol="0">
            <a:spAutoFit/>
          </a:bodyPr>
          <a:lstStyle/>
          <a:p>
            <a:r>
              <a:rPr kumimoji="1" lang="ja-JP" altLang="en-US" dirty="0" smtClean="0"/>
              <a:t>クラブＧＡＴで確立された計画について議論し、進めるための定例会議を開く。</a:t>
            </a:r>
            <a:endParaRPr kumimoji="1" lang="ja-JP" altLang="en-US" dirty="0"/>
          </a:p>
        </p:txBody>
      </p:sp>
      <p:sp>
        <p:nvSpPr>
          <p:cNvPr id="9" name="テキスト ボックス 8"/>
          <p:cNvSpPr txBox="1"/>
          <p:nvPr/>
        </p:nvSpPr>
        <p:spPr>
          <a:xfrm>
            <a:off x="1440000" y="4543121"/>
            <a:ext cx="9984385" cy="707886"/>
          </a:xfrm>
          <a:prstGeom prst="rect">
            <a:avLst/>
          </a:prstGeom>
          <a:noFill/>
        </p:spPr>
        <p:txBody>
          <a:bodyPr wrap="square" rtlCol="0">
            <a:spAutoFit/>
          </a:bodyPr>
          <a:lstStyle>
            <a:defPPr>
              <a:defRPr lang="en-US"/>
            </a:defPPr>
            <a:lvl1pPr>
              <a:defRPr kumimoji="1" sz="2000"/>
            </a:lvl1pPr>
          </a:lstStyle>
          <a:p>
            <a:r>
              <a:rPr lang="ja-JP" altLang="en-US" dirty="0" smtClean="0"/>
              <a:t>➃ 全て</a:t>
            </a:r>
            <a:r>
              <a:rPr lang="ja-JP" altLang="en-US" dirty="0"/>
              <a:t>のクラブ役員及び会員が、クラブ会則・附則及び国際会則・附則を遵守し</a:t>
            </a:r>
            <a:r>
              <a:rPr lang="ja-JP" altLang="en-US" dirty="0" smtClean="0"/>
              <a:t>、</a:t>
            </a:r>
            <a:endParaRPr lang="en-US" altLang="ja-JP" dirty="0" smtClean="0"/>
          </a:p>
          <a:p>
            <a:r>
              <a:rPr lang="ja-JP" altLang="en-US" dirty="0"/>
              <a:t>　</a:t>
            </a:r>
            <a:r>
              <a:rPr lang="ja-JP" altLang="en-US" dirty="0" smtClean="0"/>
              <a:t>クラブ</a:t>
            </a:r>
            <a:r>
              <a:rPr lang="ja-JP" altLang="en-US" dirty="0"/>
              <a:t>運営にあたる。</a:t>
            </a:r>
          </a:p>
        </p:txBody>
      </p:sp>
      <p:sp>
        <p:nvSpPr>
          <p:cNvPr id="10" name="テキスト ボックス 9"/>
          <p:cNvSpPr txBox="1"/>
          <p:nvPr/>
        </p:nvSpPr>
        <p:spPr>
          <a:xfrm>
            <a:off x="1440000" y="5433743"/>
            <a:ext cx="8135332" cy="400110"/>
          </a:xfrm>
          <a:prstGeom prst="rect">
            <a:avLst/>
          </a:prstGeom>
          <a:noFill/>
        </p:spPr>
        <p:txBody>
          <a:bodyPr wrap="square" rtlCol="0">
            <a:spAutoFit/>
          </a:bodyPr>
          <a:lstStyle>
            <a:defPPr>
              <a:defRPr lang="en-US"/>
            </a:defPPr>
            <a:lvl1pPr>
              <a:defRPr kumimoji="1" sz="2000"/>
            </a:lvl1pPr>
          </a:lstStyle>
          <a:p>
            <a:r>
              <a:rPr lang="ja-JP" altLang="en-US" dirty="0" smtClean="0"/>
              <a:t>⑤ 所属</a:t>
            </a:r>
            <a:r>
              <a:rPr lang="ja-JP" altLang="en-US" dirty="0"/>
              <a:t>するゾーンの地区ガバナー諮問委員会の正規構成員となる。</a:t>
            </a:r>
          </a:p>
        </p:txBody>
      </p:sp>
      <p:sp>
        <p:nvSpPr>
          <p:cNvPr id="11" name="テキスト ボックス 10"/>
          <p:cNvSpPr txBox="1"/>
          <p:nvPr/>
        </p:nvSpPr>
        <p:spPr>
          <a:xfrm>
            <a:off x="1440000" y="6033039"/>
            <a:ext cx="8174438" cy="400110"/>
          </a:xfrm>
          <a:prstGeom prst="rect">
            <a:avLst/>
          </a:prstGeom>
          <a:noFill/>
        </p:spPr>
        <p:txBody>
          <a:bodyPr wrap="square" rtlCol="0">
            <a:spAutoFit/>
          </a:bodyPr>
          <a:lstStyle>
            <a:defPPr>
              <a:defRPr lang="en-US"/>
            </a:defPPr>
            <a:lvl1pPr>
              <a:defRPr kumimoji="1" sz="2000"/>
            </a:lvl1pPr>
          </a:lstStyle>
          <a:p>
            <a:r>
              <a:rPr lang="ja-JP" altLang="en-US" dirty="0" smtClean="0"/>
              <a:t>⑥ 効果的</a:t>
            </a:r>
            <a:r>
              <a:rPr lang="ja-JP" altLang="en-US" dirty="0"/>
              <a:t>なリーダーシップを発揮して、副会長のメンターとなる。</a:t>
            </a:r>
          </a:p>
        </p:txBody>
      </p:sp>
      <p:sp>
        <p:nvSpPr>
          <p:cNvPr id="12" name="テキスト ボックス 11"/>
          <p:cNvSpPr txBox="1"/>
          <p:nvPr/>
        </p:nvSpPr>
        <p:spPr>
          <a:xfrm>
            <a:off x="9420225" y="6358034"/>
            <a:ext cx="2428875" cy="369332"/>
          </a:xfrm>
          <a:prstGeom prst="rect">
            <a:avLst/>
          </a:prstGeom>
          <a:noFill/>
          <a:ln w="9525">
            <a:solidFill>
              <a:schemeClr val="tx1"/>
            </a:solidFill>
          </a:ln>
        </p:spPr>
        <p:txBody>
          <a:bodyPr wrap="square" rtlCol="0" anchor="ctr">
            <a:spAutoFit/>
          </a:bodyPr>
          <a:lstStyle/>
          <a:p>
            <a:pPr algn="ctr"/>
            <a:r>
              <a:rPr kumimoji="1" lang="ja-JP" altLang="en-US" dirty="0" smtClean="0">
                <a:latin typeface="ＭＳ Ｐ明朝" panose="02020600040205080304" pitchFamily="18" charset="-128"/>
                <a:ea typeface="ＭＳ Ｐ明朝" panose="02020600040205080304" pitchFamily="18" charset="-128"/>
              </a:rPr>
              <a:t>第５７版必携　Ｐ．</a:t>
            </a:r>
            <a:r>
              <a:rPr kumimoji="1" lang="en-US" altLang="ja-JP" dirty="0" smtClean="0">
                <a:latin typeface="ＭＳ Ｐ明朝" panose="02020600040205080304" pitchFamily="18" charset="-128"/>
                <a:ea typeface="ＭＳ Ｐ明朝" panose="02020600040205080304" pitchFamily="18" charset="-128"/>
              </a:rPr>
              <a:t>113</a:t>
            </a:r>
            <a:endParaRPr kumimoji="1" lang="ja-JP" altLang="en-US"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926690753"/>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par>
                          <p:cTn id="8" fill="hold">
                            <p:stCondLst>
                              <p:cond delay="500"/>
                            </p:stCondLst>
                            <p:childTnLst>
                              <p:par>
                                <p:cTn id="9" presetID="3" presetClass="entr" presetSubtype="10" fill="hold" grpId="0" nodeType="afterEffect">
                                  <p:stCondLst>
                                    <p:cond delay="25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500"/>
                                        <p:tgtEl>
                                          <p:spTgt spid="5"/>
                                        </p:tgtEl>
                                      </p:cBhvr>
                                    </p:animEffect>
                                  </p:childTnLst>
                                </p:cTn>
                              </p:par>
                            </p:childTnLst>
                          </p:cTn>
                        </p:par>
                        <p:par>
                          <p:cTn id="12" fill="hold">
                            <p:stCondLst>
                              <p:cond delay="1250"/>
                            </p:stCondLst>
                            <p:childTnLst>
                              <p:par>
                                <p:cTn id="13" presetID="3" presetClass="entr" presetSubtype="10" fill="hold" grpId="0" nodeType="afterEffect">
                                  <p:stCondLst>
                                    <p:cond delay="25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left)">
                                      <p:cBhvr>
                                        <p:cTn id="20" dur="500"/>
                                        <p:tgtEl>
                                          <p:spTgt spid="15"/>
                                        </p:tgtEl>
                                      </p:cBhvr>
                                    </p:animEffect>
                                  </p:childTnLst>
                                </p:cTn>
                              </p:par>
                            </p:childTnLst>
                          </p:cTn>
                        </p:par>
                        <p:par>
                          <p:cTn id="21" fill="hold">
                            <p:stCondLst>
                              <p:cond delay="500"/>
                            </p:stCondLst>
                            <p:childTnLst>
                              <p:par>
                                <p:cTn id="22" presetID="22" presetClass="entr" presetSubtype="8" fill="hold" grpId="0" nodeType="afterEffect">
                                  <p:stCondLst>
                                    <p:cond delay="25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par>
                          <p:cTn id="25" fill="hold">
                            <p:stCondLst>
                              <p:cond delay="1250"/>
                            </p:stCondLst>
                            <p:childTnLst>
                              <p:par>
                                <p:cTn id="26" presetID="22" presetClass="entr" presetSubtype="8" fill="hold" grpId="0" nodeType="afterEffect">
                                  <p:stCondLst>
                                    <p:cond delay="250"/>
                                  </p:stCondLst>
                                  <p:childTnLst>
                                    <p:set>
                                      <p:cBhvr>
                                        <p:cTn id="27" dur="1" fill="hold">
                                          <p:stCondLst>
                                            <p:cond delay="0"/>
                                          </p:stCondLst>
                                        </p:cTn>
                                        <p:tgtEl>
                                          <p:spTgt spid="8"/>
                                        </p:tgtEl>
                                        <p:attrNameLst>
                                          <p:attrName>style.visibility</p:attrName>
                                        </p:attrNameLst>
                                      </p:cBhvr>
                                      <p:to>
                                        <p:strVal val="visible"/>
                                      </p:to>
                                    </p:set>
                                    <p:animEffect transition="in" filter="wipe(left)">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linds(horizontal)">
                                      <p:cBhvr>
                                        <p:cTn id="33" dur="500"/>
                                        <p:tgtEl>
                                          <p:spTgt spid="9"/>
                                        </p:tgtEl>
                                      </p:cBhvr>
                                    </p:animEffect>
                                  </p:childTnLst>
                                </p:cTn>
                              </p:par>
                            </p:childTnLst>
                          </p:cTn>
                        </p:par>
                        <p:par>
                          <p:cTn id="34" fill="hold">
                            <p:stCondLst>
                              <p:cond delay="500"/>
                            </p:stCondLst>
                            <p:childTnLst>
                              <p:par>
                                <p:cTn id="35" presetID="3" presetClass="entr" presetSubtype="10"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par>
                          <p:cTn id="38" fill="hold">
                            <p:stCondLst>
                              <p:cond delay="1000"/>
                            </p:stCondLst>
                            <p:childTnLst>
                              <p:par>
                                <p:cTn id="39" presetID="3" presetClass="entr" presetSubtype="10" fill="hold" grpId="0" nodeType="after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blinds(horizontal)">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wipe(left)">
                                      <p:cBhvr>
                                        <p:cTn id="4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4" grpId="0" animBg="1"/>
      <p:bldP spid="4" grpId="0"/>
      <p:bldP spid="5" grpId="0"/>
      <p:bldP spid="6" grpId="0"/>
      <p:bldP spid="7" grpId="0"/>
      <p:bldP spid="8" grpId="0"/>
      <p:bldP spid="9"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a:spLocks noGrp="1"/>
          </p:cNvSpPr>
          <p:nvPr>
            <p:ph type="title"/>
          </p:nvPr>
        </p:nvSpPr>
        <p:spPr>
          <a:xfrm>
            <a:off x="1603112" y="624109"/>
            <a:ext cx="2752074" cy="818191"/>
          </a:xfrm>
        </p:spPr>
        <p:txBody>
          <a:bodyPr vert="horz" lIns="91440" tIns="45720" rIns="91440" bIns="45720" rtlCol="0" anchor="ctr">
            <a:normAutofit/>
          </a:bodyPr>
          <a:lstStyle/>
          <a:p>
            <a:r>
              <a:rPr lang="ja-JP" altLang="en-US" dirty="0"/>
              <a:t>［</a:t>
            </a:r>
            <a:r>
              <a:rPr lang="en-US" altLang="ja-JP" dirty="0"/>
              <a:t>2</a:t>
            </a:r>
            <a:r>
              <a:rPr lang="ja-JP" altLang="en-US" dirty="0"/>
              <a:t>］前会長</a:t>
            </a:r>
          </a:p>
        </p:txBody>
      </p:sp>
      <p:sp>
        <p:nvSpPr>
          <p:cNvPr id="4" name="テキスト ボックス 3"/>
          <p:cNvSpPr txBox="1"/>
          <p:nvPr/>
        </p:nvSpPr>
        <p:spPr>
          <a:xfrm>
            <a:off x="1440000" y="1857081"/>
            <a:ext cx="7739406" cy="400110"/>
          </a:xfrm>
          <a:prstGeom prst="rect">
            <a:avLst/>
          </a:prstGeom>
          <a:noFill/>
        </p:spPr>
        <p:txBody>
          <a:bodyPr wrap="square" rtlCol="0">
            <a:spAutoFit/>
          </a:bodyPr>
          <a:lstStyle/>
          <a:p>
            <a:r>
              <a:rPr kumimoji="1" lang="ja-JP" altLang="en-US" sz="2000" dirty="0" smtClean="0"/>
              <a:t>① 前</a:t>
            </a:r>
            <a:r>
              <a:rPr kumimoji="1" lang="en-US" altLang="ja-JP" sz="2000" dirty="0" smtClean="0"/>
              <a:t>(</a:t>
            </a:r>
            <a:r>
              <a:rPr kumimoji="1" lang="ja-JP" altLang="en-US" sz="2000" dirty="0" smtClean="0"/>
              <a:t>元</a:t>
            </a:r>
            <a:r>
              <a:rPr kumimoji="1" lang="en-US" altLang="ja-JP" sz="2000" dirty="0" smtClean="0"/>
              <a:t>)</a:t>
            </a:r>
            <a:r>
              <a:rPr kumimoji="1" lang="ja-JP" altLang="en-US" sz="2000" dirty="0" smtClean="0"/>
              <a:t>会長は、クラブ会長と副会長のメンターを務める。</a:t>
            </a:r>
            <a:endParaRPr kumimoji="1" lang="ja-JP" altLang="en-US" sz="2000" dirty="0"/>
          </a:p>
        </p:txBody>
      </p:sp>
      <p:sp>
        <p:nvSpPr>
          <p:cNvPr id="5" name="テキスト ボックス 4"/>
          <p:cNvSpPr txBox="1"/>
          <p:nvPr/>
        </p:nvSpPr>
        <p:spPr>
          <a:xfrm>
            <a:off x="1440000" y="2884602"/>
            <a:ext cx="7324626" cy="400110"/>
          </a:xfrm>
          <a:prstGeom prst="rect">
            <a:avLst/>
          </a:prstGeom>
          <a:noFill/>
        </p:spPr>
        <p:txBody>
          <a:bodyPr wrap="square" rtlCol="0">
            <a:spAutoFit/>
          </a:bodyPr>
          <a:lstStyle/>
          <a:p>
            <a:r>
              <a:rPr kumimoji="1" lang="ja-JP" altLang="en-US" sz="2000" dirty="0" smtClean="0"/>
              <a:t>② クラブＬＣＩＦコーディネーターを務めることを推奨する。</a:t>
            </a:r>
            <a:endParaRPr kumimoji="1" lang="ja-JP" altLang="en-US" sz="2000" dirty="0"/>
          </a:p>
        </p:txBody>
      </p:sp>
      <p:sp>
        <p:nvSpPr>
          <p:cNvPr id="6" name="テキスト ボックス 5"/>
          <p:cNvSpPr txBox="1"/>
          <p:nvPr/>
        </p:nvSpPr>
        <p:spPr>
          <a:xfrm>
            <a:off x="2520000" y="3478491"/>
            <a:ext cx="5213023" cy="369332"/>
          </a:xfrm>
          <a:prstGeom prst="rect">
            <a:avLst/>
          </a:prstGeom>
          <a:noFill/>
        </p:spPr>
        <p:txBody>
          <a:bodyPr wrap="square" rtlCol="0">
            <a:spAutoFit/>
          </a:bodyPr>
          <a:lstStyle/>
          <a:p>
            <a:r>
              <a:rPr kumimoji="1" lang="en-US" altLang="ja-JP" dirty="0" smtClean="0"/>
              <a:t>※</a:t>
            </a:r>
            <a:r>
              <a:rPr kumimoji="1" lang="ja-JP" altLang="en-US" dirty="0" smtClean="0"/>
              <a:t>他のクラブ会員がこの役職に就いていない場合</a:t>
            </a:r>
            <a:endParaRPr kumimoji="1" lang="ja-JP" altLang="en-US" dirty="0"/>
          </a:p>
        </p:txBody>
      </p:sp>
      <p:sp>
        <p:nvSpPr>
          <p:cNvPr id="7" name="テキスト ボックス 6"/>
          <p:cNvSpPr txBox="1"/>
          <p:nvPr/>
        </p:nvSpPr>
        <p:spPr>
          <a:xfrm>
            <a:off x="9420225" y="6358034"/>
            <a:ext cx="2428875" cy="369332"/>
          </a:xfrm>
          <a:prstGeom prst="rect">
            <a:avLst/>
          </a:prstGeom>
          <a:noFill/>
          <a:ln w="9525">
            <a:solidFill>
              <a:schemeClr val="tx1"/>
            </a:solidFill>
          </a:ln>
        </p:spPr>
        <p:txBody>
          <a:bodyPr wrap="square" rtlCol="0" anchor="ctr">
            <a:spAutoFit/>
          </a:bodyPr>
          <a:lstStyle/>
          <a:p>
            <a:pPr algn="ctr"/>
            <a:r>
              <a:rPr kumimoji="1" lang="ja-JP" altLang="en-US" dirty="0" smtClean="0">
                <a:latin typeface="ＭＳ Ｐ明朝" panose="02020600040205080304" pitchFamily="18" charset="-128"/>
                <a:ea typeface="ＭＳ Ｐ明朝" panose="02020600040205080304" pitchFamily="18" charset="-128"/>
              </a:rPr>
              <a:t>第５７版必携　Ｐ．</a:t>
            </a:r>
            <a:r>
              <a:rPr kumimoji="1" lang="en-US" altLang="ja-JP" dirty="0" smtClean="0">
                <a:latin typeface="ＭＳ Ｐ明朝" panose="02020600040205080304" pitchFamily="18" charset="-128"/>
                <a:ea typeface="ＭＳ Ｐ明朝" panose="02020600040205080304" pitchFamily="18" charset="-128"/>
              </a:rPr>
              <a:t>114</a:t>
            </a:r>
            <a:endParaRPr kumimoji="1" lang="ja-JP" altLang="en-US" dirty="0">
              <a:latin typeface="ＭＳ Ｐ明朝" panose="02020600040205080304" pitchFamily="18" charset="-128"/>
              <a:ea typeface="ＭＳ Ｐ明朝" panose="02020600040205080304" pitchFamily="18" charset="-128"/>
            </a:endParaRPr>
          </a:p>
        </p:txBody>
      </p:sp>
      <p:cxnSp>
        <p:nvCxnSpPr>
          <p:cNvPr id="8" name="直線コネクタ 7"/>
          <p:cNvCxnSpPr/>
          <p:nvPr/>
        </p:nvCxnSpPr>
        <p:spPr>
          <a:xfrm>
            <a:off x="3591611" y="2200629"/>
            <a:ext cx="3600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4561516"/>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1250"/>
                            </p:stCondLst>
                            <p:childTnLst>
                              <p:par>
                                <p:cTn id="13" presetID="22" presetClass="entr" presetSubtype="8"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left)">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156164" y="1690717"/>
            <a:ext cx="2025570" cy="309826"/>
          </a:xfrm>
          <a:prstGeom prst="rect">
            <a:avLst/>
          </a:prstGeom>
          <a:solidFill>
            <a:srgbClr val="FFFF0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1"/>
          <p:cNvSpPr>
            <a:spLocks noGrp="1"/>
          </p:cNvSpPr>
          <p:nvPr>
            <p:ph type="title"/>
          </p:nvPr>
        </p:nvSpPr>
        <p:spPr>
          <a:xfrm>
            <a:off x="1603112" y="624109"/>
            <a:ext cx="4684566" cy="818191"/>
          </a:xfrm>
        </p:spPr>
        <p:txBody>
          <a:bodyPr vert="horz" lIns="91440" tIns="45720" rIns="91440" bIns="45720" rtlCol="0" anchor="ctr">
            <a:normAutofit/>
          </a:bodyPr>
          <a:lstStyle/>
          <a:p>
            <a:r>
              <a:rPr lang="ja-JP" altLang="en-US" dirty="0" smtClean="0"/>
              <a:t>［３］第１副会長</a:t>
            </a:r>
            <a:endParaRPr lang="ja-JP" altLang="en-US" dirty="0"/>
          </a:p>
        </p:txBody>
      </p:sp>
      <p:sp>
        <p:nvSpPr>
          <p:cNvPr id="4" name="テキスト ボックス 3"/>
          <p:cNvSpPr txBox="1"/>
          <p:nvPr/>
        </p:nvSpPr>
        <p:spPr>
          <a:xfrm>
            <a:off x="1440000" y="1681020"/>
            <a:ext cx="10572456" cy="400110"/>
          </a:xfrm>
          <a:prstGeom prst="rect">
            <a:avLst/>
          </a:prstGeom>
          <a:noFill/>
        </p:spPr>
        <p:txBody>
          <a:bodyPr wrap="square" rtlCol="0">
            <a:spAutoFit/>
          </a:bodyPr>
          <a:lstStyle>
            <a:defPPr>
              <a:defRPr lang="en-US"/>
            </a:defPPr>
            <a:lvl1pPr>
              <a:defRPr kumimoji="1" sz="2000"/>
            </a:lvl1pPr>
          </a:lstStyle>
          <a:p>
            <a:r>
              <a:rPr lang="ja-JP" altLang="en-US" dirty="0" smtClean="0"/>
              <a:t>① 年次</a:t>
            </a:r>
            <a:r>
              <a:rPr lang="ja-JP" altLang="en-US" dirty="0"/>
              <a:t>クラブの質の評価を行い、クラブＧＡＴ計画を策定し、理事会に提示し承認を得る。</a:t>
            </a:r>
          </a:p>
        </p:txBody>
      </p:sp>
      <p:sp>
        <p:nvSpPr>
          <p:cNvPr id="5" name="テキスト ボックス 4"/>
          <p:cNvSpPr txBox="1"/>
          <p:nvPr/>
        </p:nvSpPr>
        <p:spPr>
          <a:xfrm>
            <a:off x="1440000" y="2340000"/>
            <a:ext cx="10457076" cy="707886"/>
          </a:xfrm>
          <a:prstGeom prst="rect">
            <a:avLst/>
          </a:prstGeom>
          <a:noFill/>
        </p:spPr>
        <p:txBody>
          <a:bodyPr wrap="square" rtlCol="0">
            <a:spAutoFit/>
          </a:bodyPr>
          <a:lstStyle>
            <a:defPPr>
              <a:defRPr lang="en-US"/>
            </a:defPPr>
            <a:lvl1pPr>
              <a:defRPr kumimoji="1" sz="2000"/>
            </a:lvl1pPr>
          </a:lstStyle>
          <a:p>
            <a:r>
              <a:rPr lang="ja-JP" altLang="en-US" dirty="0" smtClean="0"/>
              <a:t>② クラブ</a:t>
            </a:r>
            <a:r>
              <a:rPr lang="ja-JP" altLang="en-US" dirty="0"/>
              <a:t>ＧＡＴの主要メンバーとして、クラブ指導力育成委員会の</a:t>
            </a:r>
            <a:r>
              <a:rPr lang="ja-JP" altLang="en-US" dirty="0" smtClean="0"/>
              <a:t>ファシリテーター</a:t>
            </a:r>
            <a:endParaRPr lang="en-US" altLang="ja-JP" dirty="0" smtClean="0"/>
          </a:p>
          <a:p>
            <a:r>
              <a:rPr lang="ja-JP" altLang="en-US" dirty="0"/>
              <a:t>　</a:t>
            </a:r>
            <a:r>
              <a:rPr lang="ja-JP" altLang="en-US" dirty="0" smtClean="0"/>
              <a:t>と</a:t>
            </a:r>
            <a:r>
              <a:rPr lang="ja-JP" altLang="en-US" dirty="0"/>
              <a:t>なる。</a:t>
            </a:r>
          </a:p>
        </p:txBody>
      </p:sp>
      <p:sp>
        <p:nvSpPr>
          <p:cNvPr id="6" name="テキスト ボックス 5"/>
          <p:cNvSpPr txBox="1"/>
          <p:nvPr/>
        </p:nvSpPr>
        <p:spPr>
          <a:xfrm>
            <a:off x="1440000" y="4696618"/>
            <a:ext cx="9684433" cy="400110"/>
          </a:xfrm>
          <a:prstGeom prst="rect">
            <a:avLst/>
          </a:prstGeom>
          <a:noFill/>
        </p:spPr>
        <p:txBody>
          <a:bodyPr wrap="square" rtlCol="0">
            <a:spAutoFit/>
          </a:bodyPr>
          <a:lstStyle>
            <a:defPPr>
              <a:defRPr lang="en-US"/>
            </a:defPPr>
            <a:lvl1pPr>
              <a:defRPr kumimoji="1" sz="2000"/>
            </a:lvl1pPr>
          </a:lstStyle>
          <a:p>
            <a:r>
              <a:rPr lang="ja-JP" altLang="en-US" dirty="0" smtClean="0"/>
              <a:t>➂ 会員</a:t>
            </a:r>
            <a:r>
              <a:rPr lang="ja-JP" altLang="en-US" dirty="0"/>
              <a:t>の満足度を調べてその結果をフィードバックし、クラブ運営を改善する。</a:t>
            </a:r>
          </a:p>
        </p:txBody>
      </p:sp>
      <p:grpSp>
        <p:nvGrpSpPr>
          <p:cNvPr id="14" name="グループ化 13"/>
          <p:cNvGrpSpPr/>
          <p:nvPr/>
        </p:nvGrpSpPr>
        <p:grpSpPr>
          <a:xfrm>
            <a:off x="2847372" y="2963120"/>
            <a:ext cx="8810007" cy="1632030"/>
            <a:chOff x="2847372" y="2963120"/>
            <a:chExt cx="8810007" cy="1632030"/>
          </a:xfrm>
        </p:grpSpPr>
        <p:sp>
          <p:nvSpPr>
            <p:cNvPr id="13" name="角丸四角形 12"/>
            <p:cNvSpPr/>
            <p:nvPr/>
          </p:nvSpPr>
          <p:spPr>
            <a:xfrm>
              <a:off x="2847372" y="2963120"/>
              <a:ext cx="8810007" cy="1632030"/>
            </a:xfrm>
            <a:prstGeom prst="round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060000" y="3060000"/>
              <a:ext cx="6900421" cy="369332"/>
            </a:xfrm>
            <a:prstGeom prst="rect">
              <a:avLst/>
            </a:prstGeom>
            <a:noFill/>
          </p:spPr>
          <p:txBody>
            <a:bodyPr wrap="square" rtlCol="0">
              <a:spAutoFit/>
            </a:bodyPr>
            <a:lstStyle/>
            <a:p>
              <a:r>
                <a:rPr kumimoji="1" lang="ja-JP" altLang="en-US" dirty="0" smtClean="0"/>
                <a:t>新会員に効果的な会員オリエンテーションを提供する。</a:t>
              </a:r>
              <a:endParaRPr kumimoji="1" lang="ja-JP" altLang="en-US" dirty="0"/>
            </a:p>
          </p:txBody>
        </p:sp>
        <p:sp>
          <p:nvSpPr>
            <p:cNvPr id="8" name="テキスト ボックス 7"/>
            <p:cNvSpPr txBox="1"/>
            <p:nvPr/>
          </p:nvSpPr>
          <p:spPr>
            <a:xfrm>
              <a:off x="3060000" y="3600000"/>
              <a:ext cx="7154945" cy="369332"/>
            </a:xfrm>
            <a:prstGeom prst="rect">
              <a:avLst/>
            </a:prstGeom>
            <a:noFill/>
          </p:spPr>
          <p:txBody>
            <a:bodyPr wrap="square" rtlCol="0">
              <a:spAutoFit/>
            </a:bodyPr>
            <a:lstStyle/>
            <a:p>
              <a:r>
                <a:rPr kumimoji="1" lang="ja-JP" altLang="en-US" dirty="0" smtClean="0"/>
                <a:t>潜在的な指導者を特定し、将来の指導者としての発展を促す。</a:t>
              </a:r>
              <a:endParaRPr kumimoji="1" lang="ja-JP" altLang="en-US" dirty="0"/>
            </a:p>
          </p:txBody>
        </p:sp>
        <p:sp>
          <p:nvSpPr>
            <p:cNvPr id="9" name="テキスト ボックス 8"/>
            <p:cNvSpPr txBox="1"/>
            <p:nvPr/>
          </p:nvSpPr>
          <p:spPr>
            <a:xfrm>
              <a:off x="3060000" y="4140000"/>
              <a:ext cx="8427563" cy="369332"/>
            </a:xfrm>
            <a:prstGeom prst="rect">
              <a:avLst/>
            </a:prstGeom>
            <a:noFill/>
          </p:spPr>
          <p:txBody>
            <a:bodyPr wrap="square" rtlCol="0">
              <a:spAutoFit/>
            </a:bodyPr>
            <a:lstStyle/>
            <a:p>
              <a:r>
                <a:rPr kumimoji="1" lang="ja-JP" altLang="en-US" dirty="0" smtClean="0"/>
                <a:t>地区・複合・国際協会が提供するリーダーシップ研修に参加するよう奨励する。</a:t>
              </a:r>
              <a:endParaRPr kumimoji="1" lang="ja-JP" altLang="en-US" dirty="0"/>
            </a:p>
          </p:txBody>
        </p:sp>
      </p:grpSp>
      <p:sp>
        <p:nvSpPr>
          <p:cNvPr id="10" name="テキスト ボックス 9"/>
          <p:cNvSpPr txBox="1"/>
          <p:nvPr/>
        </p:nvSpPr>
        <p:spPr>
          <a:xfrm>
            <a:off x="1440000" y="5330173"/>
            <a:ext cx="8611710" cy="400110"/>
          </a:xfrm>
          <a:prstGeom prst="rect">
            <a:avLst/>
          </a:prstGeom>
          <a:noFill/>
        </p:spPr>
        <p:txBody>
          <a:bodyPr wrap="square" rtlCol="0">
            <a:spAutoFit/>
          </a:bodyPr>
          <a:lstStyle>
            <a:defPPr>
              <a:defRPr lang="en-US"/>
            </a:defPPr>
            <a:lvl1pPr>
              <a:defRPr kumimoji="1" sz="2000"/>
            </a:lvl1pPr>
          </a:lstStyle>
          <a:p>
            <a:r>
              <a:rPr lang="ja-JP" altLang="en-US" dirty="0" smtClean="0"/>
              <a:t>➃ 所属</a:t>
            </a:r>
            <a:r>
              <a:rPr lang="ja-JP" altLang="en-US" dirty="0"/>
              <a:t>するゾーンの地区ガバナー諮問委員会の正規構成員となる。</a:t>
            </a:r>
          </a:p>
        </p:txBody>
      </p:sp>
      <p:sp>
        <p:nvSpPr>
          <p:cNvPr id="11" name="テキスト ボックス 10"/>
          <p:cNvSpPr txBox="1"/>
          <p:nvPr/>
        </p:nvSpPr>
        <p:spPr>
          <a:xfrm>
            <a:off x="1440000" y="5878615"/>
            <a:ext cx="10217379" cy="707886"/>
          </a:xfrm>
          <a:prstGeom prst="rect">
            <a:avLst/>
          </a:prstGeom>
          <a:noFill/>
        </p:spPr>
        <p:txBody>
          <a:bodyPr wrap="square" rtlCol="0">
            <a:spAutoFit/>
          </a:bodyPr>
          <a:lstStyle>
            <a:defPPr>
              <a:defRPr lang="en-US"/>
            </a:defPPr>
            <a:lvl1pPr>
              <a:defRPr kumimoji="1" sz="2000"/>
            </a:lvl1pPr>
          </a:lstStyle>
          <a:p>
            <a:r>
              <a:rPr lang="ja-JP" altLang="en-US" dirty="0" smtClean="0"/>
              <a:t>⑤ 会長</a:t>
            </a:r>
            <a:r>
              <a:rPr lang="ja-JP" altLang="en-US" dirty="0"/>
              <a:t>が何らかの理由で任務を遂行できない場合、副会長がその順位に従ってその役</a:t>
            </a:r>
            <a:r>
              <a:rPr lang="ja-JP" altLang="en-US" dirty="0" smtClean="0"/>
              <a:t>に</a:t>
            </a:r>
            <a:endParaRPr lang="en-US" altLang="ja-JP" dirty="0" smtClean="0"/>
          </a:p>
          <a:p>
            <a:r>
              <a:rPr lang="ja-JP" altLang="en-US" dirty="0"/>
              <a:t>　</a:t>
            </a:r>
            <a:r>
              <a:rPr lang="ja-JP" altLang="en-US" dirty="0" smtClean="0"/>
              <a:t>就き</a:t>
            </a:r>
            <a:r>
              <a:rPr lang="ja-JP" altLang="en-US" dirty="0"/>
              <a:t>、会長と同じ権限を持ってその任務を果たす。</a:t>
            </a:r>
          </a:p>
        </p:txBody>
      </p:sp>
      <p:sp>
        <p:nvSpPr>
          <p:cNvPr id="12" name="テキスト ボックス 11"/>
          <p:cNvSpPr txBox="1"/>
          <p:nvPr/>
        </p:nvSpPr>
        <p:spPr>
          <a:xfrm>
            <a:off x="9420225" y="6358034"/>
            <a:ext cx="2428875" cy="369332"/>
          </a:xfrm>
          <a:prstGeom prst="rect">
            <a:avLst/>
          </a:prstGeom>
          <a:noFill/>
          <a:ln w="9525">
            <a:solidFill>
              <a:schemeClr val="tx1"/>
            </a:solidFill>
          </a:ln>
        </p:spPr>
        <p:txBody>
          <a:bodyPr wrap="square" rtlCol="0" anchor="ctr">
            <a:spAutoFit/>
          </a:bodyPr>
          <a:lstStyle/>
          <a:p>
            <a:pPr algn="ctr"/>
            <a:r>
              <a:rPr kumimoji="1" lang="ja-JP" altLang="en-US" dirty="0" smtClean="0">
                <a:latin typeface="ＭＳ Ｐ明朝" panose="02020600040205080304" pitchFamily="18" charset="-128"/>
                <a:ea typeface="ＭＳ Ｐ明朝" panose="02020600040205080304" pitchFamily="18" charset="-128"/>
              </a:rPr>
              <a:t>第５７版必携　Ｐ．</a:t>
            </a:r>
            <a:r>
              <a:rPr kumimoji="1" lang="en-US" altLang="ja-JP" dirty="0" smtClean="0">
                <a:latin typeface="ＭＳ Ｐ明朝" panose="02020600040205080304" pitchFamily="18" charset="-128"/>
                <a:ea typeface="ＭＳ Ｐ明朝" panose="02020600040205080304" pitchFamily="18" charset="-128"/>
              </a:rPr>
              <a:t>115</a:t>
            </a:r>
            <a:endParaRPr kumimoji="1" lang="ja-JP" altLang="en-US" dirty="0">
              <a:latin typeface="ＭＳ Ｐ明朝" panose="02020600040205080304" pitchFamily="18" charset="-128"/>
              <a:ea typeface="ＭＳ Ｐ明朝" panose="02020600040205080304" pitchFamily="18" charset="-128"/>
            </a:endParaRPr>
          </a:p>
        </p:txBody>
      </p:sp>
      <p:cxnSp>
        <p:nvCxnSpPr>
          <p:cNvPr id="16" name="直線コネクタ 15"/>
          <p:cNvCxnSpPr/>
          <p:nvPr/>
        </p:nvCxnSpPr>
        <p:spPr>
          <a:xfrm>
            <a:off x="5037612" y="3333509"/>
            <a:ext cx="2500131"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3161818" y="3879448"/>
            <a:ext cx="2500131"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265455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blinds(horizontal)">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left)">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wipe(left)">
                                      <p:cBhvr>
                                        <p:cTn id="31" dur="5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Effect transition="in" filter="blinds(horizontal)">
                                      <p:cBhvr>
                                        <p:cTn id="36" dur="500"/>
                                        <p:tgtEl>
                                          <p:spTgt spid="6">
                                            <p:txEl>
                                              <p:pRg st="0" end="0"/>
                                            </p:txEl>
                                          </p:spTgt>
                                        </p:tgtEl>
                                      </p:cBhvr>
                                    </p:animEffect>
                                  </p:childTnLst>
                                </p:cTn>
                              </p:par>
                            </p:childTnLst>
                          </p:cTn>
                        </p:par>
                        <p:par>
                          <p:cTn id="37" fill="hold">
                            <p:stCondLst>
                              <p:cond delay="500"/>
                            </p:stCondLst>
                            <p:childTnLst>
                              <p:par>
                                <p:cTn id="38" presetID="3" presetClass="entr" presetSubtype="10" fill="hold" grpId="0" nodeType="after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blinds(horizontal)">
                                      <p:cBhvr>
                                        <p:cTn id="40" dur="500"/>
                                        <p:tgtEl>
                                          <p:spTgt spid="10"/>
                                        </p:tgtEl>
                                      </p:cBhvr>
                                    </p:animEffect>
                                  </p:childTnLst>
                                </p:cTn>
                              </p:par>
                            </p:childTnLst>
                          </p:cTn>
                        </p:par>
                        <p:par>
                          <p:cTn id="41" fill="hold">
                            <p:stCondLst>
                              <p:cond delay="1000"/>
                            </p:stCondLst>
                            <p:childTnLst>
                              <p:par>
                                <p:cTn id="42" presetID="3" presetClass="entr" presetSubtype="10" fill="hold" grpId="0" nodeType="after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blinds(horizontal)">
                                      <p:cBhvr>
                                        <p:cTn id="4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build="p"/>
      <p:bldP spid="5" grpId="0"/>
      <p:bldP spid="6" grpId="0" build="p"/>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603112" y="624109"/>
            <a:ext cx="4684566" cy="818191"/>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smtClean="0"/>
              <a:t>［４］副会長</a:t>
            </a:r>
            <a:endParaRPr lang="ja-JP" altLang="en-US" dirty="0"/>
          </a:p>
        </p:txBody>
      </p:sp>
      <p:sp>
        <p:nvSpPr>
          <p:cNvPr id="3" name="テキスト ボックス 2"/>
          <p:cNvSpPr txBox="1"/>
          <p:nvPr/>
        </p:nvSpPr>
        <p:spPr>
          <a:xfrm>
            <a:off x="1440000" y="1878748"/>
            <a:ext cx="9186421" cy="707886"/>
          </a:xfrm>
          <a:prstGeom prst="rect">
            <a:avLst/>
          </a:prstGeom>
          <a:noFill/>
        </p:spPr>
        <p:txBody>
          <a:bodyPr wrap="square" rtlCol="0">
            <a:spAutoFit/>
          </a:bodyPr>
          <a:lstStyle/>
          <a:p>
            <a:r>
              <a:rPr kumimoji="1" lang="ja-JP" altLang="en-US" sz="2000" dirty="0" smtClean="0">
                <a:latin typeface="+mn-ea"/>
              </a:rPr>
              <a:t>① 会長が何らかの理由で任務を遂行できない場合、副会長がその順位に従って</a:t>
            </a:r>
            <a:endParaRPr kumimoji="1" lang="en-US" altLang="ja-JP" sz="2000" dirty="0" smtClean="0">
              <a:latin typeface="+mn-ea"/>
            </a:endParaRPr>
          </a:p>
          <a:p>
            <a:r>
              <a:rPr kumimoji="1" lang="ja-JP" altLang="en-US" sz="2000" dirty="0">
                <a:latin typeface="+mn-ea"/>
              </a:rPr>
              <a:t>　</a:t>
            </a:r>
            <a:r>
              <a:rPr kumimoji="1" lang="ja-JP" altLang="en-US" sz="2000" dirty="0" smtClean="0">
                <a:latin typeface="+mn-ea"/>
              </a:rPr>
              <a:t>その役に就き、会長と同じ権限を持ってその任務を果たす。</a:t>
            </a:r>
            <a:endParaRPr kumimoji="1" lang="ja-JP" altLang="en-US" sz="2000" dirty="0">
              <a:latin typeface="+mn-ea"/>
            </a:endParaRPr>
          </a:p>
        </p:txBody>
      </p:sp>
      <p:sp>
        <p:nvSpPr>
          <p:cNvPr id="4" name="テキスト ボックス 3"/>
          <p:cNvSpPr txBox="1"/>
          <p:nvPr/>
        </p:nvSpPr>
        <p:spPr>
          <a:xfrm>
            <a:off x="1440000" y="3157979"/>
            <a:ext cx="8757501" cy="400110"/>
          </a:xfrm>
          <a:prstGeom prst="rect">
            <a:avLst/>
          </a:prstGeom>
          <a:noFill/>
        </p:spPr>
        <p:txBody>
          <a:bodyPr wrap="square" rtlCol="0">
            <a:spAutoFit/>
          </a:bodyPr>
          <a:lstStyle/>
          <a:p>
            <a:r>
              <a:rPr kumimoji="1" lang="ja-JP" altLang="en-US" sz="2000" dirty="0" smtClean="0"/>
              <a:t>② 会長の指揮の下に、会長が割り当てた委員会の活動を監督する。</a:t>
            </a:r>
            <a:endParaRPr kumimoji="1" lang="ja-JP" altLang="en-US" sz="2000" dirty="0"/>
          </a:p>
        </p:txBody>
      </p:sp>
      <p:sp>
        <p:nvSpPr>
          <p:cNvPr id="5" name="テキスト ボックス 4"/>
          <p:cNvSpPr txBox="1"/>
          <p:nvPr/>
        </p:nvSpPr>
        <p:spPr>
          <a:xfrm>
            <a:off x="9420225" y="6358034"/>
            <a:ext cx="2428875" cy="369332"/>
          </a:xfrm>
          <a:prstGeom prst="rect">
            <a:avLst/>
          </a:prstGeom>
          <a:noFill/>
          <a:ln w="9525">
            <a:solidFill>
              <a:schemeClr val="tx1"/>
            </a:solidFill>
          </a:ln>
        </p:spPr>
        <p:txBody>
          <a:bodyPr wrap="square" rtlCol="0" anchor="ctr">
            <a:spAutoFit/>
          </a:bodyPr>
          <a:lstStyle/>
          <a:p>
            <a:pPr algn="ctr"/>
            <a:r>
              <a:rPr kumimoji="1" lang="ja-JP" altLang="en-US" dirty="0" smtClean="0">
                <a:latin typeface="ＭＳ Ｐ明朝" panose="02020600040205080304" pitchFamily="18" charset="-128"/>
                <a:ea typeface="ＭＳ Ｐ明朝" panose="02020600040205080304" pitchFamily="18" charset="-128"/>
              </a:rPr>
              <a:t>第５７版必携　Ｐ．</a:t>
            </a:r>
            <a:r>
              <a:rPr kumimoji="1" lang="en-US" altLang="ja-JP" dirty="0" smtClean="0">
                <a:latin typeface="ＭＳ Ｐ明朝" panose="02020600040205080304" pitchFamily="18" charset="-128"/>
                <a:ea typeface="ＭＳ Ｐ明朝" panose="02020600040205080304" pitchFamily="18" charset="-128"/>
              </a:rPr>
              <a:t>116</a:t>
            </a:r>
            <a:endParaRPr kumimoji="1" lang="ja-JP" altLang="en-US"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26161697"/>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731589" y="1796857"/>
            <a:ext cx="889393" cy="358815"/>
          </a:xfrm>
          <a:prstGeom prst="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txBox="1">
            <a:spLocks/>
          </p:cNvSpPr>
          <p:nvPr/>
        </p:nvSpPr>
        <p:spPr>
          <a:xfrm>
            <a:off x="1603112" y="624109"/>
            <a:ext cx="3364814" cy="818191"/>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smtClean="0"/>
              <a:t>［５］幹事</a:t>
            </a:r>
            <a:endParaRPr lang="ja-JP" altLang="en-US" dirty="0"/>
          </a:p>
        </p:txBody>
      </p:sp>
      <p:sp>
        <p:nvSpPr>
          <p:cNvPr id="3" name="テキスト ボックス 2"/>
          <p:cNvSpPr txBox="1"/>
          <p:nvPr/>
        </p:nvSpPr>
        <p:spPr>
          <a:xfrm>
            <a:off x="1440000" y="1809946"/>
            <a:ext cx="10294800" cy="707886"/>
          </a:xfrm>
          <a:prstGeom prst="rect">
            <a:avLst/>
          </a:prstGeom>
          <a:noFill/>
        </p:spPr>
        <p:txBody>
          <a:bodyPr wrap="square" rtlCol="0">
            <a:spAutoFit/>
          </a:bodyPr>
          <a:lstStyle/>
          <a:p>
            <a:r>
              <a:rPr kumimoji="1" lang="ja-JP" altLang="en-US" sz="2000" dirty="0" smtClean="0">
                <a:latin typeface="+mn-ea"/>
              </a:rPr>
              <a:t>① 幹事は、会長及び理事会の指導監督の下に、地区・複合・国際協会とクラブの連絡係</a:t>
            </a:r>
            <a:endParaRPr kumimoji="1" lang="en-US" altLang="ja-JP" sz="2000" dirty="0" smtClean="0">
              <a:latin typeface="+mn-ea"/>
            </a:endParaRPr>
          </a:p>
          <a:p>
            <a:r>
              <a:rPr kumimoji="1" lang="ja-JP" altLang="en-US" sz="2000" dirty="0">
                <a:latin typeface="+mn-ea"/>
              </a:rPr>
              <a:t>　</a:t>
            </a:r>
            <a:r>
              <a:rPr kumimoji="1" lang="ja-JP" altLang="en-US" sz="2000" dirty="0" smtClean="0">
                <a:latin typeface="+mn-ea"/>
              </a:rPr>
              <a:t>を務める。</a:t>
            </a:r>
            <a:endParaRPr kumimoji="1" lang="ja-JP" altLang="en-US" sz="2000" dirty="0">
              <a:latin typeface="+mn-ea"/>
            </a:endParaRPr>
          </a:p>
        </p:txBody>
      </p:sp>
      <p:sp>
        <p:nvSpPr>
          <p:cNvPr id="4" name="テキスト ボックス 3"/>
          <p:cNvSpPr txBox="1"/>
          <p:nvPr/>
        </p:nvSpPr>
        <p:spPr>
          <a:xfrm>
            <a:off x="1440000" y="2739628"/>
            <a:ext cx="9405889" cy="400110"/>
          </a:xfrm>
          <a:prstGeom prst="rect">
            <a:avLst/>
          </a:prstGeom>
          <a:noFill/>
        </p:spPr>
        <p:txBody>
          <a:bodyPr wrap="square" rtlCol="0">
            <a:spAutoFit/>
          </a:bodyPr>
          <a:lstStyle>
            <a:defPPr>
              <a:defRPr lang="en-US"/>
            </a:defPPr>
            <a:lvl1pPr>
              <a:defRPr kumimoji="1" sz="2000">
                <a:latin typeface="+mn-ea"/>
              </a:defRPr>
            </a:lvl1pPr>
          </a:lstStyle>
          <a:p>
            <a:r>
              <a:rPr lang="ja-JP" altLang="en-US" dirty="0"/>
              <a:t>② 国際協会が求める月例報告及びその他報告を国際本部に提出する。</a:t>
            </a:r>
          </a:p>
        </p:txBody>
      </p:sp>
      <p:sp>
        <p:nvSpPr>
          <p:cNvPr id="5" name="テキスト ボックス 4"/>
          <p:cNvSpPr txBox="1"/>
          <p:nvPr/>
        </p:nvSpPr>
        <p:spPr>
          <a:xfrm>
            <a:off x="1440000" y="3578453"/>
            <a:ext cx="10076075" cy="707886"/>
          </a:xfrm>
          <a:prstGeom prst="rect">
            <a:avLst/>
          </a:prstGeom>
          <a:noFill/>
        </p:spPr>
        <p:txBody>
          <a:bodyPr wrap="square" rtlCol="0">
            <a:spAutoFit/>
          </a:bodyPr>
          <a:lstStyle>
            <a:defPPr>
              <a:defRPr lang="en-US"/>
            </a:defPPr>
            <a:lvl1pPr>
              <a:defRPr kumimoji="1" sz="2000">
                <a:latin typeface="+mn-ea"/>
              </a:defRPr>
            </a:lvl1pPr>
          </a:lstStyle>
          <a:p>
            <a:r>
              <a:rPr lang="ja-JP" altLang="en-US" dirty="0"/>
              <a:t>➂ 月例報告を含め、地区ガバナーのキャビネットが要求する報告書を同キャビネット</a:t>
            </a:r>
            <a:endParaRPr lang="en-US" altLang="ja-JP" dirty="0"/>
          </a:p>
          <a:p>
            <a:r>
              <a:rPr lang="ja-JP" altLang="en-US" dirty="0"/>
              <a:t>　に提出する。</a:t>
            </a:r>
          </a:p>
        </p:txBody>
      </p:sp>
      <p:sp>
        <p:nvSpPr>
          <p:cNvPr id="6" name="テキスト ボックス 5"/>
          <p:cNvSpPr txBox="1"/>
          <p:nvPr/>
        </p:nvSpPr>
        <p:spPr>
          <a:xfrm>
            <a:off x="1439999" y="5346960"/>
            <a:ext cx="10076075" cy="707886"/>
          </a:xfrm>
          <a:prstGeom prst="rect">
            <a:avLst/>
          </a:prstGeom>
          <a:noFill/>
        </p:spPr>
        <p:txBody>
          <a:bodyPr wrap="square" rtlCol="0">
            <a:spAutoFit/>
          </a:bodyPr>
          <a:lstStyle>
            <a:defPPr>
              <a:defRPr lang="en-US"/>
            </a:defPPr>
            <a:lvl1pPr>
              <a:defRPr kumimoji="1" sz="2000">
                <a:latin typeface="+mn-ea"/>
              </a:defRPr>
            </a:lvl1pPr>
          </a:lstStyle>
          <a:p>
            <a:r>
              <a:rPr lang="ja-JP" altLang="en-US" dirty="0"/>
              <a:t>⑤ クラブ会合及び理事会等の議事録や出席簿、会員に関するすべての情報、会計収支</a:t>
            </a:r>
            <a:endParaRPr lang="en-US" altLang="ja-JP" dirty="0"/>
          </a:p>
          <a:p>
            <a:r>
              <a:rPr lang="ja-JP" altLang="en-US" dirty="0"/>
              <a:t>　などクラブの一般的な記録を保管する。</a:t>
            </a:r>
          </a:p>
        </p:txBody>
      </p:sp>
      <p:sp>
        <p:nvSpPr>
          <p:cNvPr id="7" name="テキスト ボックス 6"/>
          <p:cNvSpPr txBox="1"/>
          <p:nvPr/>
        </p:nvSpPr>
        <p:spPr>
          <a:xfrm>
            <a:off x="1440000" y="4725054"/>
            <a:ext cx="8135332" cy="400110"/>
          </a:xfrm>
          <a:prstGeom prst="rect">
            <a:avLst/>
          </a:prstGeom>
          <a:noFill/>
        </p:spPr>
        <p:txBody>
          <a:bodyPr wrap="square" rtlCol="0">
            <a:spAutoFit/>
          </a:bodyPr>
          <a:lstStyle>
            <a:defPPr>
              <a:defRPr lang="en-US"/>
            </a:defPPr>
            <a:lvl1pPr>
              <a:defRPr kumimoji="1" sz="2000">
                <a:latin typeface="+mn-ea"/>
              </a:defRPr>
            </a:lvl1pPr>
          </a:lstStyle>
          <a:p>
            <a:r>
              <a:rPr lang="ja-JP" altLang="en-US" dirty="0"/>
              <a:t>➃ 所属するゾーンの地区ガバナー諮問委員会の正規構成員となる。</a:t>
            </a:r>
          </a:p>
        </p:txBody>
      </p:sp>
      <p:sp>
        <p:nvSpPr>
          <p:cNvPr id="8" name="テキスト ボックス 7"/>
          <p:cNvSpPr txBox="1"/>
          <p:nvPr/>
        </p:nvSpPr>
        <p:spPr>
          <a:xfrm>
            <a:off x="9420225" y="6358034"/>
            <a:ext cx="2428875" cy="369332"/>
          </a:xfrm>
          <a:prstGeom prst="rect">
            <a:avLst/>
          </a:prstGeom>
          <a:noFill/>
          <a:ln w="9525">
            <a:solidFill>
              <a:schemeClr val="tx1"/>
            </a:solidFill>
          </a:ln>
        </p:spPr>
        <p:txBody>
          <a:bodyPr wrap="square" rtlCol="0" anchor="ctr">
            <a:spAutoFit/>
          </a:bodyPr>
          <a:lstStyle/>
          <a:p>
            <a:pPr algn="ctr"/>
            <a:r>
              <a:rPr kumimoji="1" lang="ja-JP" altLang="en-US" dirty="0" smtClean="0">
                <a:latin typeface="ＭＳ Ｐ明朝" panose="02020600040205080304" pitchFamily="18" charset="-128"/>
                <a:ea typeface="ＭＳ Ｐ明朝" panose="02020600040205080304" pitchFamily="18" charset="-128"/>
              </a:rPr>
              <a:t>第５７版必携　Ｐ．</a:t>
            </a:r>
            <a:r>
              <a:rPr kumimoji="1" lang="en-US" altLang="ja-JP" dirty="0" smtClean="0">
                <a:latin typeface="ＭＳ Ｐ明朝" panose="02020600040205080304" pitchFamily="18" charset="-128"/>
                <a:ea typeface="ＭＳ Ｐ明朝" panose="02020600040205080304" pitchFamily="18" charset="-128"/>
              </a:rPr>
              <a:t>116</a:t>
            </a:r>
            <a:endParaRPr kumimoji="1" lang="ja-JP" altLang="en-US"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390423918"/>
      </p:ext>
    </p:extLst>
  </p:cSld>
  <p:clrMapOvr>
    <a:masterClrMapping/>
  </p:clrMapOvr>
  <mc:AlternateContent xmlns:mc="http://schemas.openxmlformats.org/markup-compatibility/2006" xmlns:p14="http://schemas.microsoft.com/office/powerpoint/2010/main">
    <mc:Choice Requires="p14">
      <p:transition spd="slow">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childTnLst>
                          </p:cTn>
                        </p:par>
                        <p:par>
                          <p:cTn id="26" fill="hold">
                            <p:stCondLst>
                              <p:cond delay="500"/>
                            </p:stCondLst>
                            <p:childTnLst>
                              <p:par>
                                <p:cTn id="27" presetID="3" presetClass="entr" presetSubtype="10"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blinds(horizontal)">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 grpId="0"/>
      <p:bldP spid="4" grpId="0"/>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603112" y="624109"/>
            <a:ext cx="3364814" cy="818191"/>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smtClean="0"/>
              <a:t>［６］会計</a:t>
            </a:r>
            <a:endParaRPr lang="ja-JP" altLang="en-US" dirty="0"/>
          </a:p>
        </p:txBody>
      </p:sp>
      <p:sp>
        <p:nvSpPr>
          <p:cNvPr id="3" name="テキスト ボックス 2"/>
          <p:cNvSpPr txBox="1"/>
          <p:nvPr/>
        </p:nvSpPr>
        <p:spPr>
          <a:xfrm>
            <a:off x="1440000" y="1800000"/>
            <a:ext cx="9666150" cy="707886"/>
          </a:xfrm>
          <a:prstGeom prst="rect">
            <a:avLst/>
          </a:prstGeom>
          <a:noFill/>
        </p:spPr>
        <p:txBody>
          <a:bodyPr wrap="square" rtlCol="0">
            <a:spAutoFit/>
          </a:bodyPr>
          <a:lstStyle/>
          <a:p>
            <a:r>
              <a:rPr kumimoji="1" lang="ja-JP" altLang="en-US" sz="2000" dirty="0" smtClean="0"/>
              <a:t>① クラブのすべての金銭を受け取り、財務委員会が推薦し理事会が承認した銀行に</a:t>
            </a:r>
            <a:endParaRPr kumimoji="1" lang="en-US" altLang="ja-JP" sz="2000" dirty="0" smtClean="0"/>
          </a:p>
          <a:p>
            <a:r>
              <a:rPr kumimoji="1" lang="ja-JP" altLang="en-US" sz="2000" dirty="0"/>
              <a:t>　</a:t>
            </a:r>
            <a:r>
              <a:rPr kumimoji="1" lang="ja-JP" altLang="en-US" sz="2000" dirty="0" smtClean="0"/>
              <a:t>預金する。</a:t>
            </a:r>
            <a:endParaRPr kumimoji="1" lang="ja-JP" altLang="en-US" sz="2000" dirty="0"/>
          </a:p>
        </p:txBody>
      </p:sp>
      <p:sp>
        <p:nvSpPr>
          <p:cNvPr id="4" name="テキスト ボックス 3"/>
          <p:cNvSpPr txBox="1"/>
          <p:nvPr/>
        </p:nvSpPr>
        <p:spPr>
          <a:xfrm>
            <a:off x="1439999" y="2880000"/>
            <a:ext cx="10319879" cy="707886"/>
          </a:xfrm>
          <a:prstGeom prst="rect">
            <a:avLst/>
          </a:prstGeom>
          <a:noFill/>
        </p:spPr>
        <p:txBody>
          <a:bodyPr wrap="square" rtlCol="0">
            <a:spAutoFit/>
          </a:bodyPr>
          <a:lstStyle/>
          <a:p>
            <a:r>
              <a:rPr kumimoji="1" lang="ja-JP" altLang="en-US" sz="2000" dirty="0" smtClean="0"/>
              <a:t>② 幹事と協力して、四半期又は半期ごとに各会員に会費その他の納入金を請求する手配</a:t>
            </a:r>
            <a:endParaRPr kumimoji="1" lang="en-US" altLang="ja-JP" sz="2000" dirty="0" smtClean="0"/>
          </a:p>
          <a:p>
            <a:r>
              <a:rPr kumimoji="1" lang="ja-JP" altLang="en-US" sz="2000" dirty="0"/>
              <a:t>　</a:t>
            </a:r>
            <a:r>
              <a:rPr kumimoji="1" lang="ja-JP" altLang="en-US" sz="2000" dirty="0" smtClean="0"/>
              <a:t>をして集金し、納入状況をクラブ理事会に報告する。</a:t>
            </a:r>
            <a:endParaRPr kumimoji="1" lang="ja-JP" altLang="en-US" sz="2000" dirty="0"/>
          </a:p>
        </p:txBody>
      </p:sp>
      <p:sp>
        <p:nvSpPr>
          <p:cNvPr id="5" name="テキスト ボックス 4"/>
          <p:cNvSpPr txBox="1"/>
          <p:nvPr/>
        </p:nvSpPr>
        <p:spPr>
          <a:xfrm>
            <a:off x="1440000" y="3960000"/>
            <a:ext cx="8894625" cy="400110"/>
          </a:xfrm>
          <a:prstGeom prst="rect">
            <a:avLst/>
          </a:prstGeom>
          <a:noFill/>
        </p:spPr>
        <p:txBody>
          <a:bodyPr wrap="square" rtlCol="0">
            <a:spAutoFit/>
          </a:bodyPr>
          <a:lstStyle/>
          <a:p>
            <a:r>
              <a:rPr kumimoji="1" lang="ja-JP" altLang="en-US" sz="2000" dirty="0" smtClean="0"/>
              <a:t>➂ 毎月及び半期毎に会計報告書を作成し、クラブ理事会に提出する。</a:t>
            </a:r>
            <a:endParaRPr kumimoji="1" lang="ja-JP" altLang="en-US" sz="2000" dirty="0"/>
          </a:p>
        </p:txBody>
      </p:sp>
      <p:sp>
        <p:nvSpPr>
          <p:cNvPr id="6" name="テキスト ボックス 5"/>
          <p:cNvSpPr txBox="1"/>
          <p:nvPr/>
        </p:nvSpPr>
        <p:spPr>
          <a:xfrm>
            <a:off x="1440000" y="4824000"/>
            <a:ext cx="5090474" cy="400110"/>
          </a:xfrm>
          <a:prstGeom prst="rect">
            <a:avLst/>
          </a:prstGeom>
          <a:noFill/>
        </p:spPr>
        <p:txBody>
          <a:bodyPr wrap="square" rtlCol="0">
            <a:spAutoFit/>
          </a:bodyPr>
          <a:lstStyle/>
          <a:p>
            <a:r>
              <a:rPr kumimoji="1" lang="ja-JP" altLang="en-US" sz="2000" dirty="0" smtClean="0"/>
              <a:t>➃ 財務委員会の委員長を務める。</a:t>
            </a:r>
            <a:endParaRPr kumimoji="1" lang="ja-JP" altLang="en-US" sz="2000" dirty="0"/>
          </a:p>
        </p:txBody>
      </p:sp>
      <p:sp>
        <p:nvSpPr>
          <p:cNvPr id="7" name="テキスト ボックス 6"/>
          <p:cNvSpPr txBox="1"/>
          <p:nvPr/>
        </p:nvSpPr>
        <p:spPr>
          <a:xfrm>
            <a:off x="9420225" y="6358034"/>
            <a:ext cx="2428875" cy="369332"/>
          </a:xfrm>
          <a:prstGeom prst="rect">
            <a:avLst/>
          </a:prstGeom>
          <a:noFill/>
          <a:ln w="9525">
            <a:solidFill>
              <a:schemeClr val="tx1"/>
            </a:solidFill>
          </a:ln>
        </p:spPr>
        <p:txBody>
          <a:bodyPr wrap="square" rtlCol="0" anchor="ctr">
            <a:spAutoFit/>
          </a:bodyPr>
          <a:lstStyle/>
          <a:p>
            <a:pPr algn="ctr"/>
            <a:r>
              <a:rPr kumimoji="1" lang="ja-JP" altLang="en-US" dirty="0" smtClean="0">
                <a:latin typeface="ＭＳ Ｐ明朝" panose="02020600040205080304" pitchFamily="18" charset="-128"/>
                <a:ea typeface="ＭＳ Ｐ明朝" panose="02020600040205080304" pitchFamily="18" charset="-128"/>
              </a:rPr>
              <a:t>第５７版必携　Ｐ．</a:t>
            </a:r>
            <a:r>
              <a:rPr kumimoji="1" lang="en-US" altLang="ja-JP" dirty="0" smtClean="0">
                <a:latin typeface="ＭＳ Ｐ明朝" panose="02020600040205080304" pitchFamily="18" charset="-128"/>
                <a:ea typeface="ＭＳ Ｐ明朝" panose="02020600040205080304" pitchFamily="18" charset="-128"/>
              </a:rPr>
              <a:t>117</a:t>
            </a:r>
            <a:endParaRPr kumimoji="1" lang="ja-JP" altLang="en-US" dirty="0">
              <a:latin typeface="ＭＳ Ｐ明朝" panose="02020600040205080304" pitchFamily="18" charset="-128"/>
              <a:ea typeface="ＭＳ Ｐ明朝" panose="02020600040205080304" pitchFamily="18" charset="-128"/>
            </a:endParaRPr>
          </a:p>
        </p:txBody>
      </p:sp>
      <p:cxnSp>
        <p:nvCxnSpPr>
          <p:cNvPr id="8" name="直線コネクタ 7"/>
          <p:cNvCxnSpPr/>
          <p:nvPr/>
        </p:nvCxnSpPr>
        <p:spPr>
          <a:xfrm>
            <a:off x="1819850" y="5127584"/>
            <a:ext cx="2340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019050"/>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linds(horizont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left)">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5592212" y="2286084"/>
            <a:ext cx="3331869" cy="462987"/>
          </a:xfrm>
          <a:prstGeom prst="rect">
            <a:avLst/>
          </a:prstGeom>
          <a:solidFill>
            <a:srgbClr val="FFFF0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txBox="1">
            <a:spLocks/>
          </p:cNvSpPr>
          <p:nvPr/>
        </p:nvSpPr>
        <p:spPr>
          <a:xfrm>
            <a:off x="1603112" y="624109"/>
            <a:ext cx="4401762" cy="818191"/>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smtClean="0"/>
              <a:t>［７］会員委員長</a:t>
            </a:r>
            <a:endParaRPr lang="ja-JP" altLang="en-US" dirty="0"/>
          </a:p>
        </p:txBody>
      </p:sp>
      <p:sp>
        <p:nvSpPr>
          <p:cNvPr id="3" name="テキスト ボックス 2"/>
          <p:cNvSpPr txBox="1"/>
          <p:nvPr/>
        </p:nvSpPr>
        <p:spPr>
          <a:xfrm>
            <a:off x="1440000" y="1620000"/>
            <a:ext cx="8397024" cy="400110"/>
          </a:xfrm>
          <a:prstGeom prst="rect">
            <a:avLst/>
          </a:prstGeom>
          <a:noFill/>
        </p:spPr>
        <p:txBody>
          <a:bodyPr wrap="square" rtlCol="0">
            <a:spAutoFit/>
          </a:bodyPr>
          <a:lstStyle/>
          <a:p>
            <a:r>
              <a:rPr kumimoji="1" lang="ja-JP" altLang="en-US" sz="2000" dirty="0" smtClean="0"/>
              <a:t>① クラブＧＡＴの主要メンバーで、クラブ会員委員長として働く。</a:t>
            </a:r>
            <a:endParaRPr kumimoji="1" lang="ja-JP" altLang="en-US" sz="2000" dirty="0"/>
          </a:p>
        </p:txBody>
      </p:sp>
      <p:sp>
        <p:nvSpPr>
          <p:cNvPr id="4" name="テキスト ボックス 3"/>
          <p:cNvSpPr txBox="1"/>
          <p:nvPr/>
        </p:nvSpPr>
        <p:spPr>
          <a:xfrm>
            <a:off x="1440000" y="2340000"/>
            <a:ext cx="10161450" cy="707886"/>
          </a:xfrm>
          <a:prstGeom prst="rect">
            <a:avLst/>
          </a:prstGeom>
          <a:noFill/>
        </p:spPr>
        <p:txBody>
          <a:bodyPr wrap="square" rtlCol="0">
            <a:spAutoFit/>
          </a:bodyPr>
          <a:lstStyle>
            <a:defPPr>
              <a:defRPr lang="en-US"/>
            </a:defPPr>
            <a:lvl1pPr>
              <a:defRPr kumimoji="1" sz="2000"/>
            </a:lvl1pPr>
          </a:lstStyle>
          <a:p>
            <a:r>
              <a:rPr lang="ja-JP" altLang="en-US" dirty="0"/>
              <a:t>②クラブ会員の満足度を高める年次会員目標と行動計画を立案し、クラブ理事会</a:t>
            </a:r>
            <a:r>
              <a:rPr lang="ja-JP" altLang="en-US" dirty="0" smtClean="0"/>
              <a:t>に</a:t>
            </a:r>
            <a:endParaRPr lang="en-US" altLang="ja-JP" dirty="0" smtClean="0"/>
          </a:p>
          <a:p>
            <a:r>
              <a:rPr lang="ja-JP" altLang="en-US" dirty="0"/>
              <a:t>　</a:t>
            </a:r>
            <a:r>
              <a:rPr lang="ja-JP" altLang="en-US" dirty="0" smtClean="0"/>
              <a:t>提出</a:t>
            </a:r>
            <a:r>
              <a:rPr lang="ja-JP" altLang="en-US" dirty="0"/>
              <a:t>し承認と支援を求める。</a:t>
            </a:r>
          </a:p>
        </p:txBody>
      </p:sp>
      <p:sp>
        <p:nvSpPr>
          <p:cNvPr id="5" name="テキスト ボックス 4"/>
          <p:cNvSpPr txBox="1"/>
          <p:nvPr/>
        </p:nvSpPr>
        <p:spPr>
          <a:xfrm>
            <a:off x="1440000" y="3420000"/>
            <a:ext cx="9713775" cy="707886"/>
          </a:xfrm>
          <a:prstGeom prst="rect">
            <a:avLst/>
          </a:prstGeom>
          <a:noFill/>
        </p:spPr>
        <p:txBody>
          <a:bodyPr wrap="square" rtlCol="0">
            <a:spAutoFit/>
          </a:bodyPr>
          <a:lstStyle>
            <a:defPPr>
              <a:defRPr lang="en-US"/>
            </a:defPPr>
            <a:lvl1pPr>
              <a:defRPr kumimoji="1" sz="2000"/>
            </a:lvl1pPr>
          </a:lstStyle>
          <a:p>
            <a:r>
              <a:rPr lang="ja-JP" altLang="en-US" dirty="0" smtClean="0"/>
              <a:t>➂ 会員</a:t>
            </a:r>
            <a:r>
              <a:rPr lang="ja-JP" altLang="en-US" dirty="0"/>
              <a:t>委員会を発展させ、指導しクラブ会員増強目標を達成するため、行動計画</a:t>
            </a:r>
            <a:r>
              <a:rPr lang="ja-JP" altLang="en-US" dirty="0" smtClean="0"/>
              <a:t>を</a:t>
            </a:r>
            <a:endParaRPr lang="en-US" altLang="ja-JP" dirty="0" smtClean="0"/>
          </a:p>
          <a:p>
            <a:r>
              <a:rPr lang="ja-JP" altLang="en-US" dirty="0"/>
              <a:t>　</a:t>
            </a:r>
            <a:r>
              <a:rPr lang="ja-JP" altLang="en-US" dirty="0" smtClean="0"/>
              <a:t>実施</a:t>
            </a:r>
            <a:r>
              <a:rPr lang="ja-JP" altLang="en-US" dirty="0"/>
              <a:t>し、会員の経験を積極的に増やす。</a:t>
            </a:r>
          </a:p>
        </p:txBody>
      </p:sp>
      <p:sp>
        <p:nvSpPr>
          <p:cNvPr id="6" name="テキスト ボックス 5"/>
          <p:cNvSpPr txBox="1"/>
          <p:nvPr/>
        </p:nvSpPr>
        <p:spPr>
          <a:xfrm>
            <a:off x="1440000" y="4500000"/>
            <a:ext cx="8150356" cy="400110"/>
          </a:xfrm>
          <a:prstGeom prst="rect">
            <a:avLst/>
          </a:prstGeom>
          <a:noFill/>
        </p:spPr>
        <p:txBody>
          <a:bodyPr wrap="square" rtlCol="0">
            <a:spAutoFit/>
          </a:bodyPr>
          <a:lstStyle>
            <a:defPPr>
              <a:defRPr lang="en-US"/>
            </a:defPPr>
            <a:lvl1pPr>
              <a:defRPr kumimoji="1" sz="2000"/>
            </a:lvl1pPr>
          </a:lstStyle>
          <a:p>
            <a:r>
              <a:rPr lang="ja-JP" altLang="en-US" dirty="0" smtClean="0"/>
              <a:t>➃ 地区</a:t>
            </a:r>
            <a:r>
              <a:rPr lang="ja-JP" altLang="en-US" dirty="0"/>
              <a:t>が開催するグローバル会員増強チームの会議に参加する。</a:t>
            </a:r>
          </a:p>
        </p:txBody>
      </p:sp>
      <p:sp>
        <p:nvSpPr>
          <p:cNvPr id="7" name="テキスト ボックス 6"/>
          <p:cNvSpPr txBox="1"/>
          <p:nvPr/>
        </p:nvSpPr>
        <p:spPr>
          <a:xfrm>
            <a:off x="9420225" y="6358034"/>
            <a:ext cx="2428875" cy="369332"/>
          </a:xfrm>
          <a:prstGeom prst="rect">
            <a:avLst/>
          </a:prstGeom>
          <a:noFill/>
          <a:ln w="9525">
            <a:solidFill>
              <a:schemeClr val="tx1"/>
            </a:solidFill>
          </a:ln>
        </p:spPr>
        <p:txBody>
          <a:bodyPr wrap="square" rtlCol="0" anchor="ctr">
            <a:spAutoFit/>
          </a:bodyPr>
          <a:lstStyle/>
          <a:p>
            <a:pPr algn="ctr"/>
            <a:r>
              <a:rPr kumimoji="1" lang="ja-JP" altLang="en-US" dirty="0" smtClean="0">
                <a:latin typeface="ＭＳ Ｐ明朝" panose="02020600040205080304" pitchFamily="18" charset="-128"/>
                <a:ea typeface="ＭＳ Ｐ明朝" panose="02020600040205080304" pitchFamily="18" charset="-128"/>
              </a:rPr>
              <a:t>第５７版必携　Ｐ．</a:t>
            </a:r>
            <a:r>
              <a:rPr kumimoji="1" lang="en-US" altLang="ja-JP" dirty="0" smtClean="0">
                <a:latin typeface="ＭＳ Ｐ明朝" panose="02020600040205080304" pitchFamily="18" charset="-128"/>
                <a:ea typeface="ＭＳ Ｐ明朝" panose="02020600040205080304" pitchFamily="18" charset="-128"/>
              </a:rPr>
              <a:t>117</a:t>
            </a:r>
            <a:endParaRPr kumimoji="1" lang="ja-JP" altLang="en-US" dirty="0">
              <a:latin typeface="ＭＳ Ｐ明朝" panose="02020600040205080304" pitchFamily="18" charset="-128"/>
              <a:ea typeface="ＭＳ Ｐ明朝" panose="02020600040205080304" pitchFamily="18" charset="-128"/>
            </a:endParaRPr>
          </a:p>
        </p:txBody>
      </p:sp>
      <p:cxnSp>
        <p:nvCxnSpPr>
          <p:cNvPr id="8" name="直線コネクタ 7"/>
          <p:cNvCxnSpPr/>
          <p:nvPr/>
        </p:nvCxnSpPr>
        <p:spPr>
          <a:xfrm flipV="1">
            <a:off x="9125424" y="2654347"/>
            <a:ext cx="1800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759551" y="2966487"/>
            <a:ext cx="3240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2768477" y="4044862"/>
            <a:ext cx="3420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8834020"/>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3" presetClass="entr" presetSubtype="10" fill="hold" grpId="0" nodeType="afterEffect">
                                  <p:stCondLst>
                                    <p:cond delay="25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par>
                          <p:cTn id="12" fill="hold">
                            <p:stCondLst>
                              <p:cond delay="1250"/>
                            </p:stCondLst>
                            <p:childTnLst>
                              <p:par>
                                <p:cTn id="13" presetID="3" presetClass="entr" presetSubtype="10" fill="hold" grpId="0" nodeType="afterEffect">
                                  <p:stCondLst>
                                    <p:cond delay="25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par>
                          <p:cTn id="16" fill="hold">
                            <p:stCondLst>
                              <p:cond delay="2000"/>
                            </p:stCondLst>
                            <p:childTnLst>
                              <p:par>
                                <p:cTn id="17" presetID="3" presetClass="entr" presetSubtype="10" fill="hold" grpId="0" nodeType="afterEffect">
                                  <p:stCondLst>
                                    <p:cond delay="250"/>
                                  </p:stCondLst>
                                  <p:childTnLst>
                                    <p:set>
                                      <p:cBhvr>
                                        <p:cTn id="18" dur="1" fill="hold">
                                          <p:stCondLst>
                                            <p:cond delay="0"/>
                                          </p:stCondLst>
                                        </p:cTn>
                                        <p:tgtEl>
                                          <p:spTgt spid="6"/>
                                        </p:tgtEl>
                                        <p:attrNameLst>
                                          <p:attrName>style.visibility</p:attrName>
                                        </p:attrNameLst>
                                      </p:cBhvr>
                                      <p:to>
                                        <p:strVal val="visible"/>
                                      </p:to>
                                    </p:set>
                                    <p:animEffect transition="in" filter="blinds(horizont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left)">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left)">
                                      <p:cBhvr>
                                        <p:cTn id="29" dur="500"/>
                                        <p:tgtEl>
                                          <p:spTgt spid="8"/>
                                        </p:tgtEl>
                                      </p:cBhvr>
                                    </p:animEffect>
                                  </p:childTnLst>
                                </p:cTn>
                              </p:par>
                            </p:childTnLst>
                          </p:cTn>
                        </p:par>
                        <p:par>
                          <p:cTn id="30" fill="hold">
                            <p:stCondLst>
                              <p:cond delay="500"/>
                            </p:stCondLst>
                            <p:childTnLst>
                              <p:par>
                                <p:cTn id="31" presetID="22" presetClass="entr" presetSubtype="8" fill="hold"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left)">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ipe(left)">
                                      <p:cBhvr>
                                        <p:cTn id="3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 grpId="0"/>
      <p:bldP spid="4"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603112" y="624109"/>
            <a:ext cx="4401762" cy="818191"/>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smtClean="0"/>
              <a:t>［８］奉仕委員長</a:t>
            </a:r>
            <a:endParaRPr lang="ja-JP" altLang="en-US" dirty="0"/>
          </a:p>
        </p:txBody>
      </p:sp>
      <p:sp>
        <p:nvSpPr>
          <p:cNvPr id="3" name="テキスト ボックス 2"/>
          <p:cNvSpPr txBox="1"/>
          <p:nvPr/>
        </p:nvSpPr>
        <p:spPr>
          <a:xfrm>
            <a:off x="1440000" y="1620000"/>
            <a:ext cx="8216049" cy="400110"/>
          </a:xfrm>
          <a:prstGeom prst="rect">
            <a:avLst/>
          </a:prstGeom>
          <a:noFill/>
        </p:spPr>
        <p:txBody>
          <a:bodyPr wrap="square" rtlCol="0">
            <a:spAutoFit/>
          </a:bodyPr>
          <a:lstStyle/>
          <a:p>
            <a:r>
              <a:rPr kumimoji="1" lang="ja-JP" altLang="en-US" sz="2000" dirty="0" smtClean="0"/>
              <a:t>① クラブＧＡＴの主要メンバーで、クラブ奉仕委員長として働く。</a:t>
            </a:r>
            <a:endParaRPr kumimoji="1" lang="ja-JP" altLang="en-US" sz="2000" dirty="0"/>
          </a:p>
        </p:txBody>
      </p:sp>
      <p:sp>
        <p:nvSpPr>
          <p:cNvPr id="4" name="テキスト ボックス 3"/>
          <p:cNvSpPr txBox="1"/>
          <p:nvPr/>
        </p:nvSpPr>
        <p:spPr>
          <a:xfrm>
            <a:off x="1440000" y="2340000"/>
            <a:ext cx="10275750" cy="707886"/>
          </a:xfrm>
          <a:prstGeom prst="rect">
            <a:avLst/>
          </a:prstGeom>
          <a:noFill/>
        </p:spPr>
        <p:txBody>
          <a:bodyPr wrap="square" rtlCol="0">
            <a:spAutoFit/>
          </a:bodyPr>
          <a:lstStyle>
            <a:defPPr>
              <a:defRPr lang="en-US"/>
            </a:defPPr>
            <a:lvl1pPr>
              <a:defRPr kumimoji="1" sz="2000"/>
            </a:lvl1pPr>
          </a:lstStyle>
          <a:p>
            <a:r>
              <a:rPr lang="ja-JP" altLang="en-US" dirty="0" smtClean="0"/>
              <a:t>② 地域</a:t>
            </a:r>
            <a:r>
              <a:rPr lang="ja-JP" altLang="en-US" dirty="0"/>
              <a:t>社会のニーズに対応し、国際協会奉仕フレームワークに関連する地区の奉仕</a:t>
            </a:r>
            <a:r>
              <a:rPr lang="ja-JP" altLang="en-US" dirty="0" smtClean="0"/>
              <a:t>目標</a:t>
            </a:r>
            <a:endParaRPr lang="en-US" altLang="ja-JP" dirty="0" smtClean="0"/>
          </a:p>
          <a:p>
            <a:r>
              <a:rPr lang="ja-JP" altLang="en-US" dirty="0"/>
              <a:t>　</a:t>
            </a:r>
            <a:r>
              <a:rPr lang="ja-JP" altLang="en-US" dirty="0" smtClean="0"/>
              <a:t>を</a:t>
            </a:r>
            <a:r>
              <a:rPr lang="ja-JP" altLang="en-US" dirty="0"/>
              <a:t>達成する。</a:t>
            </a:r>
          </a:p>
        </p:txBody>
      </p:sp>
      <p:sp>
        <p:nvSpPr>
          <p:cNvPr id="5" name="テキスト ボックス 4"/>
          <p:cNvSpPr txBox="1"/>
          <p:nvPr/>
        </p:nvSpPr>
        <p:spPr>
          <a:xfrm>
            <a:off x="1440000" y="3960000"/>
            <a:ext cx="6617617" cy="400110"/>
          </a:xfrm>
          <a:prstGeom prst="rect">
            <a:avLst/>
          </a:prstGeom>
          <a:noFill/>
        </p:spPr>
        <p:txBody>
          <a:bodyPr wrap="square" rtlCol="0">
            <a:spAutoFit/>
          </a:bodyPr>
          <a:lstStyle>
            <a:defPPr>
              <a:defRPr lang="en-US"/>
            </a:defPPr>
            <a:lvl1pPr>
              <a:defRPr kumimoji="1" sz="2000"/>
            </a:lvl1pPr>
          </a:lstStyle>
          <a:p>
            <a:r>
              <a:rPr lang="ja-JP" altLang="en-US" dirty="0" smtClean="0"/>
              <a:t>➃ 奉仕</a:t>
            </a:r>
            <a:r>
              <a:rPr lang="ja-JP" altLang="en-US" dirty="0"/>
              <a:t>活動をライオンズクラブ国際協会に報告する。</a:t>
            </a:r>
          </a:p>
        </p:txBody>
      </p:sp>
      <p:sp>
        <p:nvSpPr>
          <p:cNvPr id="6" name="テキスト ボックス 5"/>
          <p:cNvSpPr txBox="1"/>
          <p:nvPr/>
        </p:nvSpPr>
        <p:spPr>
          <a:xfrm>
            <a:off x="1440000" y="4680000"/>
            <a:ext cx="10351950" cy="707886"/>
          </a:xfrm>
          <a:prstGeom prst="rect">
            <a:avLst/>
          </a:prstGeom>
          <a:noFill/>
        </p:spPr>
        <p:txBody>
          <a:bodyPr wrap="square" rtlCol="0">
            <a:spAutoFit/>
          </a:bodyPr>
          <a:lstStyle>
            <a:defPPr>
              <a:defRPr lang="en-US"/>
            </a:defPPr>
            <a:lvl1pPr>
              <a:defRPr kumimoji="1" sz="2000"/>
            </a:lvl1pPr>
          </a:lstStyle>
          <a:p>
            <a:r>
              <a:rPr lang="ja-JP" altLang="en-US" dirty="0" smtClean="0"/>
              <a:t>⑤ クラブ</a:t>
            </a:r>
            <a:r>
              <a:rPr lang="ja-JP" altLang="en-US" dirty="0"/>
              <a:t>会員委員長及び、他のクラブ委員会と協力し、奉仕プロジェクトにノン・</a:t>
            </a:r>
            <a:r>
              <a:rPr lang="ja-JP" altLang="en-US" dirty="0" smtClean="0"/>
              <a:t>ライ</a:t>
            </a:r>
            <a:endParaRPr lang="en-US" altLang="ja-JP" dirty="0" smtClean="0"/>
          </a:p>
          <a:p>
            <a:r>
              <a:rPr lang="ja-JP" altLang="en-US" dirty="0"/>
              <a:t>　</a:t>
            </a:r>
            <a:r>
              <a:rPr lang="ja-JP" altLang="en-US" dirty="0" smtClean="0"/>
              <a:t>オン</a:t>
            </a:r>
            <a:r>
              <a:rPr lang="ja-JP" altLang="en-US" dirty="0"/>
              <a:t>の参加を促進して会員となる機会を作る。</a:t>
            </a:r>
          </a:p>
        </p:txBody>
      </p:sp>
      <p:sp>
        <p:nvSpPr>
          <p:cNvPr id="7" name="テキスト ボックス 6"/>
          <p:cNvSpPr txBox="1"/>
          <p:nvPr/>
        </p:nvSpPr>
        <p:spPr>
          <a:xfrm>
            <a:off x="1440000" y="3240000"/>
            <a:ext cx="10485300" cy="400110"/>
          </a:xfrm>
          <a:prstGeom prst="rect">
            <a:avLst/>
          </a:prstGeom>
          <a:noFill/>
        </p:spPr>
        <p:txBody>
          <a:bodyPr wrap="square" rtlCol="0">
            <a:spAutoFit/>
          </a:bodyPr>
          <a:lstStyle>
            <a:defPPr>
              <a:defRPr lang="en-US"/>
            </a:defPPr>
            <a:lvl1pPr>
              <a:defRPr kumimoji="1" sz="2000"/>
            </a:lvl1pPr>
          </a:lstStyle>
          <a:p>
            <a:r>
              <a:rPr lang="ja-JP" altLang="en-US" dirty="0" smtClean="0"/>
              <a:t>➂ 地元</a:t>
            </a:r>
            <a:r>
              <a:rPr lang="ja-JP" altLang="en-US" dirty="0"/>
              <a:t>の青少年やレオが、クラブが行う奉仕活動の全ての側面に参加する機会を提供する。</a:t>
            </a:r>
          </a:p>
        </p:txBody>
      </p:sp>
      <p:sp>
        <p:nvSpPr>
          <p:cNvPr id="8" name="テキスト ボックス 7"/>
          <p:cNvSpPr txBox="1"/>
          <p:nvPr/>
        </p:nvSpPr>
        <p:spPr>
          <a:xfrm>
            <a:off x="9420225" y="6358034"/>
            <a:ext cx="2428875" cy="369332"/>
          </a:xfrm>
          <a:prstGeom prst="rect">
            <a:avLst/>
          </a:prstGeom>
          <a:noFill/>
          <a:ln w="9525">
            <a:solidFill>
              <a:schemeClr val="tx1"/>
            </a:solidFill>
          </a:ln>
        </p:spPr>
        <p:txBody>
          <a:bodyPr wrap="square" rtlCol="0" anchor="ctr">
            <a:spAutoFit/>
          </a:bodyPr>
          <a:lstStyle/>
          <a:p>
            <a:pPr algn="ctr"/>
            <a:r>
              <a:rPr kumimoji="1" lang="ja-JP" altLang="en-US" dirty="0" smtClean="0">
                <a:latin typeface="ＭＳ Ｐ明朝" panose="02020600040205080304" pitchFamily="18" charset="-128"/>
                <a:ea typeface="ＭＳ Ｐ明朝" panose="02020600040205080304" pitchFamily="18" charset="-128"/>
              </a:rPr>
              <a:t>第５７版必携　Ｐ．</a:t>
            </a:r>
            <a:r>
              <a:rPr kumimoji="1" lang="en-US" altLang="ja-JP" dirty="0" smtClean="0">
                <a:latin typeface="ＭＳ Ｐ明朝" panose="02020600040205080304" pitchFamily="18" charset="-128"/>
                <a:ea typeface="ＭＳ Ｐ明朝" panose="02020600040205080304" pitchFamily="18" charset="-128"/>
              </a:rPr>
              <a:t>118</a:t>
            </a:r>
            <a:endParaRPr kumimoji="1" lang="ja-JP" altLang="en-US" dirty="0">
              <a:latin typeface="ＭＳ Ｐ明朝" panose="02020600040205080304" pitchFamily="18" charset="-128"/>
              <a:ea typeface="ＭＳ Ｐ明朝" panose="02020600040205080304" pitchFamily="18" charset="-128"/>
            </a:endParaRPr>
          </a:p>
        </p:txBody>
      </p:sp>
      <p:cxnSp>
        <p:nvCxnSpPr>
          <p:cNvPr id="9" name="直線コネクタ 8"/>
          <p:cNvCxnSpPr/>
          <p:nvPr/>
        </p:nvCxnSpPr>
        <p:spPr>
          <a:xfrm>
            <a:off x="5118138" y="2667474"/>
            <a:ext cx="3420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7946049" y="4995913"/>
            <a:ext cx="3600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846361" y="5298785"/>
            <a:ext cx="500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883831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3" presetClass="entr" presetSubtype="10" fill="hold" grpId="0" nodeType="afterEffect">
                                  <p:stCondLst>
                                    <p:cond delay="25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par>
                          <p:cTn id="12" fill="hold">
                            <p:stCondLst>
                              <p:cond delay="1250"/>
                            </p:stCondLst>
                            <p:childTnLst>
                              <p:par>
                                <p:cTn id="13" presetID="22" presetClass="entr" presetSubtype="8"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linds(horizontal)">
                                      <p:cBhvr>
                                        <p:cTn id="20" dur="500"/>
                                        <p:tgtEl>
                                          <p:spTgt spid="7"/>
                                        </p:tgtEl>
                                      </p:cBhvr>
                                    </p:animEffect>
                                  </p:childTnLst>
                                </p:cTn>
                              </p:par>
                            </p:childTnLst>
                          </p:cTn>
                        </p:par>
                        <p:par>
                          <p:cTn id="21" fill="hold">
                            <p:stCondLst>
                              <p:cond delay="500"/>
                            </p:stCondLst>
                            <p:childTnLst>
                              <p:par>
                                <p:cTn id="22" presetID="3" presetClass="entr" presetSubtype="10" fill="hold" grpId="0" nodeType="afterEffect">
                                  <p:stCondLst>
                                    <p:cond delay="250"/>
                                  </p:stCondLst>
                                  <p:childTnLst>
                                    <p:set>
                                      <p:cBhvr>
                                        <p:cTn id="23" dur="1" fill="hold">
                                          <p:stCondLst>
                                            <p:cond delay="0"/>
                                          </p:stCondLst>
                                        </p:cTn>
                                        <p:tgtEl>
                                          <p:spTgt spid="5"/>
                                        </p:tgtEl>
                                        <p:attrNameLst>
                                          <p:attrName>style.visibility</p:attrName>
                                        </p:attrNameLst>
                                      </p:cBhvr>
                                      <p:to>
                                        <p:strVal val="visible"/>
                                      </p:to>
                                    </p:set>
                                    <p:animEffect transition="in" filter="blinds(horizontal)">
                                      <p:cBhvr>
                                        <p:cTn id="24" dur="500"/>
                                        <p:tgtEl>
                                          <p:spTgt spid="5"/>
                                        </p:tgtEl>
                                      </p:cBhvr>
                                    </p:animEffect>
                                  </p:childTnLst>
                                </p:cTn>
                              </p:par>
                            </p:childTnLst>
                          </p:cTn>
                        </p:par>
                        <p:par>
                          <p:cTn id="25" fill="hold">
                            <p:stCondLst>
                              <p:cond delay="1250"/>
                            </p:stCondLst>
                            <p:childTnLst>
                              <p:par>
                                <p:cTn id="26" presetID="3" presetClass="entr" presetSubtype="10"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blinds(horizontal)">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left)">
                                      <p:cBhvr>
                                        <p:cTn id="33" dur="500"/>
                                        <p:tgtEl>
                                          <p:spTgt spid="10"/>
                                        </p:tgtEl>
                                      </p:cBhvr>
                                    </p:animEffect>
                                  </p:childTnLst>
                                </p:cTn>
                              </p:par>
                            </p:childTnLst>
                          </p:cTn>
                        </p:par>
                        <p:par>
                          <p:cTn id="34" fill="hold">
                            <p:stCondLst>
                              <p:cond delay="500"/>
                            </p:stCondLst>
                            <p:childTnLst>
                              <p:par>
                                <p:cTn id="35" presetID="22" presetClass="entr" presetSubtype="8"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left)">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265</TotalTime>
  <Words>872</Words>
  <Application>Microsoft Office PowerPoint</Application>
  <PresentationFormat>ワイド画面</PresentationFormat>
  <Paragraphs>87</Paragraphs>
  <Slides>11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ＤＦＧ中丸ゴシック体</vt:lpstr>
      <vt:lpstr>HG明朝B</vt:lpstr>
      <vt:lpstr>ＭＳ Ｐ明朝</vt:lpstr>
      <vt:lpstr>メイリオ</vt:lpstr>
      <vt:lpstr>Arial</vt:lpstr>
      <vt:lpstr>Century Gothic</vt:lpstr>
      <vt:lpstr>Wingdings 3</vt:lpstr>
      <vt:lpstr>ウィスプ</vt:lpstr>
      <vt:lpstr>クラブ役員の任務</vt:lpstr>
      <vt:lpstr>［１］クラブ会長</vt:lpstr>
      <vt:lpstr>［2］前会長</vt:lpstr>
      <vt:lpstr>［３］第１副会長</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クラブ役員の任務</dc:title>
  <dc:creator>吉村弘吉</dc:creator>
  <cp:lastModifiedBy>lions</cp:lastModifiedBy>
  <cp:revision>31</cp:revision>
  <dcterms:created xsi:type="dcterms:W3CDTF">2017-12-07T05:07:43Z</dcterms:created>
  <dcterms:modified xsi:type="dcterms:W3CDTF">2017-12-27T06:20:45Z</dcterms:modified>
</cp:coreProperties>
</file>